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309" r:id="rId3"/>
    <p:sldId id="291" r:id="rId4"/>
    <p:sldId id="322" r:id="rId5"/>
    <p:sldId id="293" r:id="rId6"/>
    <p:sldId id="294" r:id="rId7"/>
    <p:sldId id="319" r:id="rId8"/>
    <p:sldId id="308" r:id="rId9"/>
    <p:sldId id="297" r:id="rId10"/>
    <p:sldId id="320" r:id="rId11"/>
    <p:sldId id="321" r:id="rId12"/>
    <p:sldId id="266" r:id="rId13"/>
    <p:sldId id="313" r:id="rId14"/>
    <p:sldId id="315" r:id="rId15"/>
    <p:sldId id="307" r:id="rId16"/>
    <p:sldId id="316" r:id="rId17"/>
    <p:sldId id="317" r:id="rId18"/>
    <p:sldId id="318" r:id="rId19"/>
  </p:sldIdLst>
  <p:sldSz cx="12192000" cy="6858000"/>
  <p:notesSz cx="6797675" cy="992663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промовчанням" id="{0B414A52-2FB8-4504-AEC9-7ADD63C3B313}">
          <p14:sldIdLst>
            <p14:sldId id="258"/>
            <p14:sldId id="309"/>
            <p14:sldId id="291"/>
            <p14:sldId id="322"/>
            <p14:sldId id="293"/>
            <p14:sldId id="294"/>
            <p14:sldId id="319"/>
            <p14:sldId id="308"/>
            <p14:sldId id="297"/>
            <p14:sldId id="320"/>
            <p14:sldId id="321"/>
            <p14:sldId id="266"/>
            <p14:sldId id="313"/>
            <p14:sldId id="315"/>
            <p14:sldId id="307"/>
            <p14:sldId id="316"/>
            <p14:sldId id="317"/>
            <p14:sldId id="3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8D6"/>
    <a:srgbClr val="1D3379"/>
    <a:srgbClr val="22517D"/>
    <a:srgbClr val="F9B10A"/>
    <a:srgbClr val="2A659A"/>
    <a:srgbClr val="88A2BA"/>
    <a:srgbClr val="DDEEF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32" autoAdjust="0"/>
    <p:restoredTop sz="95501" autoAdjust="0"/>
  </p:normalViewPr>
  <p:slideViewPr>
    <p:cSldViewPr snapToGrid="0">
      <p:cViewPr varScale="1">
        <p:scale>
          <a:sx n="88" d="100"/>
          <a:sy n="88"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973C92-1095-4685-B062-0B55A5F31EF9}" type="datetimeFigureOut">
              <a:rPr lang="uk-UA" smtClean="0"/>
              <a:t>23.07.2026</a:t>
            </a:fld>
            <a:endParaRPr lang="uk-UA"/>
          </a:p>
        </p:txBody>
      </p:sp>
      <p:sp>
        <p:nvSpPr>
          <p:cNvPr id="4" name="Місце для зображення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E95C22-A119-4932-A6AA-FC85046AB562}" type="slidenum">
              <a:rPr lang="uk-UA" smtClean="0"/>
              <a:t>‹№›</a:t>
            </a:fld>
            <a:endParaRPr lang="uk-UA"/>
          </a:p>
        </p:txBody>
      </p:sp>
    </p:spTree>
    <p:extLst>
      <p:ext uri="{BB962C8B-B14F-4D97-AF65-F5344CB8AC3E}">
        <p14:creationId xmlns:p14="http://schemas.microsoft.com/office/powerpoint/2010/main" val="292486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87E95C22-A119-4932-A6AA-FC85046AB562}" type="slidenum">
              <a:rPr lang="uk-UA" smtClean="0"/>
              <a:t>15</a:t>
            </a:fld>
            <a:endParaRPr lang="uk-UA"/>
          </a:p>
        </p:txBody>
      </p:sp>
    </p:spTree>
    <p:extLst>
      <p:ext uri="{BB962C8B-B14F-4D97-AF65-F5344CB8AC3E}">
        <p14:creationId xmlns:p14="http://schemas.microsoft.com/office/powerpoint/2010/main" val="305034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87E95C22-A119-4932-A6AA-FC85046AB562}" type="slidenum">
              <a:rPr lang="uk-UA" smtClean="0"/>
              <a:t>16</a:t>
            </a:fld>
            <a:endParaRPr lang="uk-UA"/>
          </a:p>
        </p:txBody>
      </p:sp>
    </p:spTree>
    <p:extLst>
      <p:ext uri="{BB962C8B-B14F-4D97-AF65-F5344CB8AC3E}">
        <p14:creationId xmlns:p14="http://schemas.microsoft.com/office/powerpoint/2010/main" val="101149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87E95C22-A119-4932-A6AA-FC85046AB562}" type="slidenum">
              <a:rPr lang="uk-UA" smtClean="0"/>
              <a:t>17</a:t>
            </a:fld>
            <a:endParaRPr lang="uk-UA"/>
          </a:p>
        </p:txBody>
      </p:sp>
    </p:spTree>
    <p:extLst>
      <p:ext uri="{BB962C8B-B14F-4D97-AF65-F5344CB8AC3E}">
        <p14:creationId xmlns:p14="http://schemas.microsoft.com/office/powerpoint/2010/main" val="37346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87E95C22-A119-4932-A6AA-FC85046AB562}" type="slidenum">
              <a:rPr lang="uk-UA" smtClean="0"/>
              <a:t>18</a:t>
            </a:fld>
            <a:endParaRPr lang="uk-UA"/>
          </a:p>
        </p:txBody>
      </p:sp>
    </p:spTree>
    <p:extLst>
      <p:ext uri="{BB962C8B-B14F-4D97-AF65-F5344CB8AC3E}">
        <p14:creationId xmlns:p14="http://schemas.microsoft.com/office/powerpoint/2010/main" val="98043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AA7A7D8-D0FA-4056-9625-385687374631}" type="datetimeFigureOut">
              <a:rPr lang="uk-UA" smtClean="0"/>
              <a:t>23.07.2026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261669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AA7A7D8-D0FA-4056-9625-385687374631}" type="datetimeFigureOut">
              <a:rPr lang="uk-UA" smtClean="0"/>
              <a:t>23.07.2026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424357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AA7A7D8-D0FA-4056-9625-385687374631}" type="datetimeFigureOut">
              <a:rPr lang="uk-UA" smtClean="0"/>
              <a:t>23.07.2026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67252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AA7A7D8-D0FA-4056-9625-385687374631}" type="datetimeFigureOut">
              <a:rPr lang="uk-UA" smtClean="0"/>
              <a:t>23.07.2026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249333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AA7A7D8-D0FA-4056-9625-385687374631}" type="datetimeFigureOut">
              <a:rPr lang="uk-UA" smtClean="0"/>
              <a:t>23.07.2026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7538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AA7A7D8-D0FA-4056-9625-385687374631}" type="datetimeFigureOut">
              <a:rPr lang="uk-UA" smtClean="0"/>
              <a:t>23.07.2026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38265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AA7A7D8-D0FA-4056-9625-385687374631}" type="datetimeFigureOut">
              <a:rPr lang="uk-UA" smtClean="0"/>
              <a:t>23.07.2026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230978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AA7A7D8-D0FA-4056-9625-385687374631}" type="datetimeFigureOut">
              <a:rPr lang="uk-UA" smtClean="0"/>
              <a:t>23.07.2026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29051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AA7A7D8-D0FA-4056-9625-385687374631}" type="datetimeFigureOut">
              <a:rPr lang="uk-UA" smtClean="0"/>
              <a:t>23.07.2026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311502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AA7A7D8-D0FA-4056-9625-385687374631}" type="datetimeFigureOut">
              <a:rPr lang="uk-UA" smtClean="0"/>
              <a:t>23.07.2026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118861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AA7A7D8-D0FA-4056-9625-385687374631}" type="datetimeFigureOut">
              <a:rPr lang="uk-UA" smtClean="0"/>
              <a:t>23.07.2026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F4647E6-8473-4BF2-A163-F3AEF389A31B}" type="slidenum">
              <a:rPr lang="uk-UA" smtClean="0"/>
              <a:t>‹№›</a:t>
            </a:fld>
            <a:endParaRPr lang="uk-UA"/>
          </a:p>
        </p:txBody>
      </p:sp>
    </p:spTree>
    <p:extLst>
      <p:ext uri="{BB962C8B-B14F-4D97-AF65-F5344CB8AC3E}">
        <p14:creationId xmlns:p14="http://schemas.microsoft.com/office/powerpoint/2010/main" val="134803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D3379"/>
            </a:gs>
            <a:gs pos="0">
              <a:srgbClr val="6C98D6"/>
            </a:gs>
            <a:gs pos="63000">
              <a:srgbClr val="F9B10A"/>
            </a:gs>
            <a:gs pos="100000">
              <a:schemeClr val="accent1">
                <a:lumMod val="30000"/>
                <a:lumOff val="70000"/>
              </a:schemeClr>
            </a:gs>
          </a:gsLst>
          <a:lin ang="3000000" scaled="0"/>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7A7D8-D0FA-4056-9625-385687374631}" type="datetimeFigureOut">
              <a:rPr lang="uk-UA" smtClean="0"/>
              <a:t>23.07.2026</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47E6-8473-4BF2-A163-F3AEF389A31B}" type="slidenum">
              <a:rPr lang="uk-UA" smtClean="0"/>
              <a:t>‹№›</a:t>
            </a:fld>
            <a:endParaRPr lang="uk-UA"/>
          </a:p>
        </p:txBody>
      </p:sp>
    </p:spTree>
    <p:extLst>
      <p:ext uri="{BB962C8B-B14F-4D97-AF65-F5344CB8AC3E}">
        <p14:creationId xmlns:p14="http://schemas.microsoft.com/office/powerpoint/2010/main" val="276201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23.emf"/><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6.png"/><Relationship Id="rId5" Type="http://schemas.openxmlformats.org/officeDocument/2006/relationships/image" Target="../media/image42.png"/><Relationship Id="rId10"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e.ukrstat.gov.ua/"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88A2BA">
            <a:alpha val="61000"/>
          </a:srgbClr>
        </a:solidFill>
        <a:effectLst/>
      </p:bgPr>
    </p:bg>
    <p:spTree>
      <p:nvGrpSpPr>
        <p:cNvPr id="1" name=""/>
        <p:cNvGrpSpPr/>
        <p:nvPr/>
      </p:nvGrpSpPr>
      <p:grpSpPr>
        <a:xfrm>
          <a:off x="0" y="0"/>
          <a:ext cx="0" cy="0"/>
          <a:chOff x="0" y="0"/>
          <a:chExt cx="0" cy="0"/>
        </a:xfrm>
      </p:grpSpPr>
      <p:sp>
        <p:nvSpPr>
          <p:cNvPr id="57" name="Підзаголовок 2"/>
          <p:cNvSpPr txBox="1">
            <a:spLocks/>
          </p:cNvSpPr>
          <p:nvPr/>
        </p:nvSpPr>
        <p:spPr>
          <a:xfrm>
            <a:off x="184877" y="1836761"/>
            <a:ext cx="11780323" cy="1853023"/>
          </a:xfrm>
          <a:prstGeom prst="rect">
            <a:avLst/>
          </a:prstGeom>
        </p:spPr>
        <p:txBody>
          <a:bodyPr vert="horz" lIns="91440" tIns="45720" rIns="91440" bIns="45720" rtlCol="0">
            <a:noAutofit/>
            <a:scene3d>
              <a:camera prst="orthographicFront"/>
              <a:lightRig rig="soft" dir="t">
                <a:rot lat="0" lon="0" rev="15600000"/>
              </a:lightRig>
            </a:scene3d>
            <a:sp3d extrusionH="57150" prstMaterial="softEdge">
              <a:bevelT w="25400" h="38100"/>
            </a:sp3d>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uk-UA" sz="3400" b="1" dirty="0" smtClean="0">
                <a:ln/>
                <a:solidFill>
                  <a:srgbClr val="22517D"/>
                </a:solidFill>
                <a:effectLst>
                  <a:glow rad="63500">
                    <a:schemeClr val="accent1">
                      <a:satMod val="175000"/>
                      <a:alpha val="40000"/>
                    </a:schemeClr>
                  </a:glow>
                </a:effectLst>
              </a:rPr>
              <a:t>Засідання круглого столу </a:t>
            </a:r>
          </a:p>
          <a:p>
            <a:pPr>
              <a:spcBef>
                <a:spcPts val="0"/>
              </a:spcBef>
            </a:pPr>
            <a:r>
              <a:rPr lang="uk-UA" sz="3400" b="1" dirty="0" smtClean="0">
                <a:ln/>
                <a:solidFill>
                  <a:srgbClr val="22517D"/>
                </a:solidFill>
                <a:effectLst>
                  <a:glow rad="63500">
                    <a:schemeClr val="accent1">
                      <a:satMod val="175000"/>
                      <a:alpha val="40000"/>
                    </a:schemeClr>
                  </a:glow>
                </a:effectLst>
              </a:rPr>
              <a:t>з користувачами статистичної інформації </a:t>
            </a:r>
          </a:p>
          <a:p>
            <a:r>
              <a:rPr lang="uk-UA" sz="3400" b="1" dirty="0" smtClean="0">
                <a:ln/>
                <a:solidFill>
                  <a:srgbClr val="22517D"/>
                </a:solidFill>
                <a:effectLst>
                  <a:glow rad="63500">
                    <a:schemeClr val="accent1">
                      <a:satMod val="175000"/>
                      <a:alpha val="40000"/>
                    </a:schemeClr>
                  </a:glow>
                </a:effectLst>
              </a:rPr>
              <a:t>на тему: </a:t>
            </a:r>
          </a:p>
          <a:p>
            <a:endParaRPr lang="uk-UA" sz="500" b="1" dirty="0" smtClean="0">
              <a:ln/>
              <a:solidFill>
                <a:schemeClr val="accent4"/>
              </a:solidFill>
            </a:endParaRPr>
          </a:p>
          <a:p>
            <a:r>
              <a:rPr lang="uk-UA" sz="4000" b="1" dirty="0" smtClean="0">
                <a:ln>
                  <a:solidFill>
                    <a:sysClr val="windowText" lastClr="000000"/>
                  </a:solidFill>
                </a:ln>
                <a:solidFill>
                  <a:srgbClr val="22517D"/>
                </a:solidFill>
              </a:rPr>
              <a:t>«</a:t>
            </a:r>
            <a:r>
              <a:rPr lang="uk-UA" sz="4000" b="1" dirty="0" smtClean="0">
                <a:solidFill>
                  <a:srgbClr val="22517D"/>
                </a:solidFill>
                <a:latin typeface="Times New Roman" panose="02020603050405020304" pitchFamily="18" charset="0"/>
                <a:ea typeface="Calibri" panose="020F0502020204030204" pitchFamily="34" charset="0"/>
              </a:rPr>
              <a:t>Цінова ситуація на споживчому ринку Тернопільської області</a:t>
            </a:r>
            <a:r>
              <a:rPr lang="uk-UA" sz="4000" b="1" dirty="0" smtClean="0">
                <a:ln/>
                <a:solidFill>
                  <a:srgbClr val="22517D"/>
                </a:solidFill>
              </a:rPr>
              <a:t>»</a:t>
            </a:r>
            <a:endParaRPr lang="uk-UA" sz="3800" b="1" dirty="0">
              <a:ln/>
              <a:solidFill>
                <a:srgbClr val="22517D"/>
              </a:solidFill>
            </a:endParaRPr>
          </a:p>
        </p:txBody>
      </p:sp>
      <p:pic>
        <p:nvPicPr>
          <p:cNvPr id="101" name="Рисунок 100"/>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93792" y="173588"/>
            <a:ext cx="1963877" cy="568869"/>
          </a:xfrm>
          <a:prstGeom prst="rect">
            <a:avLst/>
          </a:prstGeom>
          <a:ln w="3175">
            <a:noFill/>
          </a:ln>
        </p:spPr>
      </p:pic>
      <p:sp>
        <p:nvSpPr>
          <p:cNvPr id="102" name="Прямокутник 101"/>
          <p:cNvSpPr/>
          <p:nvPr/>
        </p:nvSpPr>
        <p:spPr>
          <a:xfrm>
            <a:off x="10111026" y="5984329"/>
            <a:ext cx="1854174" cy="6347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latin typeface="Arial" panose="020B0604020202020204" pitchFamily="34" charset="0"/>
                <a:cs typeface="Arial" panose="020B0604020202020204" pitchFamily="34" charset="0"/>
              </a:rPr>
              <a:t>ГУС У ТЕРНОПІЛЬСЬКІЙ ОБЛАСТІ</a:t>
            </a:r>
            <a:endParaRPr lang="uk-U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4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83518" y="345995"/>
            <a:ext cx="2647508" cy="3583172"/>
          </a:xfrm>
          <a:prstGeom prst="rect">
            <a:avLst/>
          </a:prstGeom>
          <a:ln>
            <a:solidFill>
              <a:schemeClr val="tx1"/>
            </a:solidFill>
          </a:ln>
        </p:spPr>
      </p:pic>
      <p:pic>
        <p:nvPicPr>
          <p:cNvPr id="6" name="Рисунок 5"/>
          <p:cNvPicPr>
            <a:picLocks noChangeAspect="1"/>
          </p:cNvPicPr>
          <p:nvPr/>
        </p:nvPicPr>
        <p:blipFill>
          <a:blip r:embed="rId3"/>
          <a:stretch>
            <a:fillRect/>
          </a:stretch>
        </p:blipFill>
        <p:spPr>
          <a:xfrm>
            <a:off x="4200000" y="345995"/>
            <a:ext cx="3771900" cy="5353050"/>
          </a:xfrm>
          <a:prstGeom prst="rect">
            <a:avLst/>
          </a:prstGeom>
        </p:spPr>
      </p:pic>
      <p:pic>
        <p:nvPicPr>
          <p:cNvPr id="7" name="Рисунок 6"/>
          <p:cNvPicPr>
            <a:picLocks noChangeAspect="1"/>
          </p:cNvPicPr>
          <p:nvPr/>
        </p:nvPicPr>
        <p:blipFill>
          <a:blip r:embed="rId4"/>
          <a:stretch>
            <a:fillRect/>
          </a:stretch>
        </p:blipFill>
        <p:spPr>
          <a:xfrm>
            <a:off x="7292732" y="1162783"/>
            <a:ext cx="3762375" cy="5343525"/>
          </a:xfrm>
          <a:prstGeom prst="rect">
            <a:avLst/>
          </a:prstGeom>
        </p:spPr>
      </p:pic>
    </p:spTree>
    <p:extLst>
      <p:ext uri="{BB962C8B-B14F-4D97-AF65-F5344CB8AC3E}">
        <p14:creationId xmlns:p14="http://schemas.microsoft.com/office/powerpoint/2010/main" val="377853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3673" y="367338"/>
            <a:ext cx="2647508" cy="3583172"/>
          </a:xfrm>
          <a:prstGeom prst="rect">
            <a:avLst/>
          </a:prstGeom>
          <a:ln>
            <a:solidFill>
              <a:schemeClr val="tx1"/>
            </a:solidFill>
          </a:ln>
        </p:spPr>
      </p:pic>
      <p:pic>
        <p:nvPicPr>
          <p:cNvPr id="3" name="Рисунок 2"/>
          <p:cNvPicPr>
            <a:picLocks noChangeAspect="1"/>
          </p:cNvPicPr>
          <p:nvPr/>
        </p:nvPicPr>
        <p:blipFill>
          <a:blip r:embed="rId3"/>
          <a:stretch>
            <a:fillRect/>
          </a:stretch>
        </p:blipFill>
        <p:spPr>
          <a:xfrm>
            <a:off x="2787581" y="636657"/>
            <a:ext cx="3093204" cy="4287036"/>
          </a:xfrm>
          <a:prstGeom prst="rect">
            <a:avLst/>
          </a:prstGeom>
        </p:spPr>
      </p:pic>
      <p:pic>
        <p:nvPicPr>
          <p:cNvPr id="4" name="Рисунок 3"/>
          <p:cNvPicPr>
            <a:picLocks noChangeAspect="1"/>
          </p:cNvPicPr>
          <p:nvPr/>
        </p:nvPicPr>
        <p:blipFill>
          <a:blip r:embed="rId4"/>
          <a:stretch>
            <a:fillRect/>
          </a:stretch>
        </p:blipFill>
        <p:spPr>
          <a:xfrm>
            <a:off x="4707594" y="2158924"/>
            <a:ext cx="3079879" cy="4131344"/>
          </a:xfrm>
          <a:prstGeom prst="rect">
            <a:avLst/>
          </a:prstGeom>
        </p:spPr>
      </p:pic>
      <p:pic>
        <p:nvPicPr>
          <p:cNvPr id="6" name="Рисунок 5"/>
          <p:cNvPicPr>
            <a:picLocks noChangeAspect="1"/>
          </p:cNvPicPr>
          <p:nvPr/>
        </p:nvPicPr>
        <p:blipFill>
          <a:blip r:embed="rId5"/>
          <a:stretch>
            <a:fillRect/>
          </a:stretch>
        </p:blipFill>
        <p:spPr>
          <a:xfrm>
            <a:off x="6961467" y="367338"/>
            <a:ext cx="3277803" cy="4395582"/>
          </a:xfrm>
          <a:prstGeom prst="rect">
            <a:avLst/>
          </a:prstGeom>
        </p:spPr>
      </p:pic>
      <p:pic>
        <p:nvPicPr>
          <p:cNvPr id="7" name="Рисунок 6"/>
          <p:cNvPicPr>
            <a:picLocks noChangeAspect="1"/>
          </p:cNvPicPr>
          <p:nvPr/>
        </p:nvPicPr>
        <p:blipFill>
          <a:blip r:embed="rId6"/>
          <a:stretch>
            <a:fillRect/>
          </a:stretch>
        </p:blipFill>
        <p:spPr>
          <a:xfrm>
            <a:off x="8681776" y="2158923"/>
            <a:ext cx="3074795" cy="4131345"/>
          </a:xfrm>
          <a:prstGeom prst="rect">
            <a:avLst/>
          </a:prstGeom>
        </p:spPr>
      </p:pic>
    </p:spTree>
    <p:extLst>
      <p:ext uri="{BB962C8B-B14F-4D97-AF65-F5344CB8AC3E}">
        <p14:creationId xmlns:p14="http://schemas.microsoft.com/office/powerpoint/2010/main" val="2335459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549688" y="898634"/>
            <a:ext cx="11181233" cy="44601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5400" b="1" dirty="0">
                <a:solidFill>
                  <a:srgbClr val="22517D"/>
                </a:solidFill>
                <a:effectLst>
                  <a:outerShdw blurRad="38100" dist="38100" dir="2700000" algn="tl">
                    <a:srgbClr val="000000">
                      <a:alpha val="43137"/>
                    </a:srgbClr>
                  </a:outerShdw>
                </a:effectLst>
                <a:latin typeface="Calibri" panose="020F0502020204030204"/>
              </a:rPr>
              <a:t>Питання 3.</a:t>
            </a:r>
            <a:r>
              <a:rPr lang="uk-UA" sz="5400" b="1" dirty="0" smtClean="0">
                <a:solidFill>
                  <a:srgbClr val="1D3379"/>
                </a:solidFill>
                <a:latin typeface="+mn-lt"/>
              </a:rPr>
              <a:t> </a:t>
            </a:r>
          </a:p>
          <a:p>
            <a:endParaRPr lang="uk-UA" sz="1400" b="1" dirty="0" smtClean="0">
              <a:solidFill>
                <a:srgbClr val="1D3379"/>
              </a:solidFill>
              <a:latin typeface="+mn-lt"/>
            </a:endParaRPr>
          </a:p>
          <a:p>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Інформаційно-аналітичне забезпечення користувачів даними із питань </a:t>
            </a:r>
            <a:endParaRPr lang="en-US"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статистики </a:t>
            </a:r>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цін. </a:t>
            </a:r>
          </a:p>
          <a:p>
            <a:endPar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36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Порядок та терміни оприлюднення </a:t>
            </a:r>
          </a:p>
          <a:p>
            <a:r>
              <a:rPr lang="ru-RU" sz="36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статистичної інформації.</a:t>
            </a:r>
            <a:endParaRPr lang="uk-UA" sz="36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03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15311" y="308345"/>
            <a:ext cx="11584576" cy="6206755"/>
          </a:xfrm>
          <a:prstGeom prst="rect">
            <a:avLst/>
          </a:prstGeom>
          <a:ln w="38100">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uk-UA" sz="2400" b="1" dirty="0" smtClean="0">
              <a:solidFill>
                <a:srgbClr val="1D3379"/>
              </a:solidFill>
              <a:latin typeface="Calibri" panose="020F0502020204030204"/>
            </a:endParaRPr>
          </a:p>
          <a:p>
            <a:endParaRPr lang="uk-UA" sz="5400" b="1" dirty="0" smtClean="0">
              <a:solidFill>
                <a:srgbClr val="1D3379"/>
              </a:solidFill>
              <a:latin typeface="Calibri" panose="020F0502020204030204"/>
            </a:endParaRPr>
          </a:p>
          <a:p>
            <a:endParaRPr lang="uk-UA" sz="1400" b="1" dirty="0" smtClean="0">
              <a:solidFill>
                <a:srgbClr val="1D3379"/>
              </a:solidFill>
              <a:latin typeface="Calibri" panose="020F0502020204030204"/>
            </a:endParaRPr>
          </a:p>
        </p:txBody>
      </p:sp>
      <p:sp>
        <p:nvSpPr>
          <p:cNvPr id="2" name="Прямокутник 1"/>
          <p:cNvSpPr/>
          <p:nvPr/>
        </p:nvSpPr>
        <p:spPr>
          <a:xfrm>
            <a:off x="3130729" y="402223"/>
            <a:ext cx="5327869" cy="338554"/>
          </a:xfrm>
          <a:prstGeom prst="rect">
            <a:avLst/>
          </a:prstGeom>
        </p:spPr>
        <p:txBody>
          <a:bodyPr wrap="none">
            <a:spAutoFit/>
          </a:bodyPr>
          <a:lstStyle/>
          <a:p>
            <a:pPr lvl="0"/>
            <a:r>
              <a:rPr lang="uk-UA" sz="16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Відкритість і доступність статистичної інформації</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476" y="288463"/>
            <a:ext cx="8468591" cy="564338"/>
          </a:xfrm>
          <a:prstGeom prst="rect">
            <a:avLst/>
          </a:prstGeom>
        </p:spPr>
      </p:pic>
      <p:pic>
        <p:nvPicPr>
          <p:cNvPr id="6" name="Рисунок 5"/>
          <p:cNvPicPr>
            <a:picLocks noChangeAspect="1"/>
          </p:cNvPicPr>
          <p:nvPr/>
        </p:nvPicPr>
        <p:blipFill>
          <a:blip r:embed="rId3">
            <a:duotone>
              <a:prstClr val="black"/>
              <a:srgbClr val="6F608C">
                <a:tint val="45000"/>
                <a:satMod val="400000"/>
              </a:srgbClr>
            </a:duotone>
          </a:blip>
          <a:stretch>
            <a:fillRect/>
          </a:stretch>
        </p:blipFill>
        <p:spPr>
          <a:xfrm>
            <a:off x="639025" y="966561"/>
            <a:ext cx="3810330" cy="499915"/>
          </a:xfrm>
          <a:prstGeom prst="rect">
            <a:avLst/>
          </a:prstGeom>
        </p:spPr>
      </p:pic>
      <p:sp>
        <p:nvSpPr>
          <p:cNvPr id="7" name="TextBox 6"/>
          <p:cNvSpPr txBox="1"/>
          <p:nvPr/>
        </p:nvSpPr>
        <p:spPr>
          <a:xfrm>
            <a:off x="5781226" y="1083810"/>
            <a:ext cx="5991072" cy="954107"/>
          </a:xfrm>
          <a:prstGeom prst="rect">
            <a:avLst/>
          </a:prstGeom>
          <a:noFill/>
        </p:spPr>
        <p:txBody>
          <a:bodyPr wrap="square" rtlCol="0">
            <a:spAutoFit/>
          </a:bodyPr>
          <a:lstStyle/>
          <a:p>
            <a:pPr algn="just"/>
            <a:r>
              <a:rPr lang="uk-UA" sz="1400" b="1" dirty="0" smtClean="0">
                <a:solidFill>
                  <a:srgbClr val="22517D"/>
                </a:solidFill>
                <a:latin typeface="Arial" panose="020B0604020202020204" pitchFamily="34" charset="0"/>
                <a:ea typeface="Calibri" panose="020F0502020204030204" pitchFamily="34" charset="0"/>
                <a:cs typeface="Arial" panose="020B0604020202020204" pitchFamily="34" charset="0"/>
              </a:rPr>
              <a:t>Забезпечення </a:t>
            </a:r>
            <a:r>
              <a:rPr lang="uk-UA" sz="1400" b="1" dirty="0">
                <a:solidFill>
                  <a:srgbClr val="22517D"/>
                </a:solidFill>
                <a:latin typeface="Arial" panose="020B0604020202020204" pitchFamily="34" charset="0"/>
                <a:ea typeface="Calibri" panose="020F0502020204030204" pitchFamily="34" charset="0"/>
                <a:cs typeface="Arial" panose="020B0604020202020204" pitchFamily="34" charset="0"/>
              </a:rPr>
              <a:t>вільного доступу користувачів до статистичних даних та всебічне вивчення потреб користувачів у статистичній інформації – одне із пріоритетних завдань органів державної статистики </a:t>
            </a:r>
            <a:endParaRPr lang="uk-UA" sz="1400" b="1" dirty="0">
              <a:solidFill>
                <a:srgbClr val="22517D"/>
              </a:solidFill>
              <a:latin typeface="Arial" panose="020B0604020202020204" pitchFamily="34" charset="0"/>
              <a:cs typeface="Arial" panose="020B0604020202020204" pitchFamily="34" charset="0"/>
            </a:endParaRPr>
          </a:p>
        </p:txBody>
      </p:sp>
      <p:sp>
        <p:nvSpPr>
          <p:cNvPr id="8" name="Прямокутник 7"/>
          <p:cNvSpPr/>
          <p:nvPr/>
        </p:nvSpPr>
        <p:spPr>
          <a:xfrm>
            <a:off x="6915290" y="2124732"/>
            <a:ext cx="4857008" cy="954107"/>
          </a:xfrm>
          <a:prstGeom prst="rect">
            <a:avLst/>
          </a:prstGeom>
        </p:spPr>
        <p:txBody>
          <a:bodyPr wrap="square">
            <a:spAutoFit/>
          </a:bodyPr>
          <a:lstStyle/>
          <a:p>
            <a:pPr lvl="0" algn="just"/>
            <a:r>
              <a:rPr lang="uk-UA" sz="1400" b="1" dirty="0">
                <a:solidFill>
                  <a:srgbClr val="22517D"/>
                </a:solidFill>
                <a:latin typeface="Arial" panose="020B0604020202020204" pitchFamily="34" charset="0"/>
                <a:cs typeface="Arial" panose="020B0604020202020204" pitchFamily="34" charset="0"/>
              </a:rPr>
              <a:t>Для зручності користувачів і забезпечення більшої доступності до офіційних статистичних видань на сайті розміщено календар оприлюднення інформації</a:t>
            </a:r>
          </a:p>
        </p:txBody>
      </p:sp>
      <p:pic>
        <p:nvPicPr>
          <p:cNvPr id="9" name="Рисунок 8"/>
          <p:cNvPicPr>
            <a:picLocks noChangeAspect="1"/>
          </p:cNvPicPr>
          <p:nvPr/>
        </p:nvPicPr>
        <p:blipFill>
          <a:blip r:embed="rId4"/>
          <a:stretch>
            <a:fillRect/>
          </a:stretch>
        </p:blipFill>
        <p:spPr>
          <a:xfrm>
            <a:off x="528311" y="1478054"/>
            <a:ext cx="4897007" cy="2801489"/>
          </a:xfrm>
          <a:prstGeom prst="rect">
            <a:avLst/>
          </a:prstGeom>
        </p:spPr>
      </p:pic>
      <p:sp>
        <p:nvSpPr>
          <p:cNvPr id="15" name="Прямокутник 14"/>
          <p:cNvSpPr/>
          <p:nvPr/>
        </p:nvSpPr>
        <p:spPr>
          <a:xfrm>
            <a:off x="9053816" y="4718923"/>
            <a:ext cx="2675814" cy="1292662"/>
          </a:xfrm>
          <a:prstGeom prst="rect">
            <a:avLst/>
          </a:prstGeom>
        </p:spPr>
        <p:txBody>
          <a:bodyPr wrap="square">
            <a:spAutoFit/>
          </a:bodyPr>
          <a:lstStyle/>
          <a:p>
            <a:pPr lvl="0" algn="just"/>
            <a:r>
              <a:rPr lang="uk-UA" sz="1300" b="1" dirty="0">
                <a:solidFill>
                  <a:srgbClr val="22517D"/>
                </a:solidFill>
                <a:latin typeface="Arial" panose="020B0604020202020204" pitchFamily="34" charset="0"/>
                <a:cs typeface="Arial" panose="020B0604020202020204" pitchFamily="34" charset="0"/>
              </a:rPr>
              <a:t>Каталог статистичних видань ГУС у Тернопільській області </a:t>
            </a:r>
            <a:r>
              <a:rPr lang="uk-UA" sz="1300" b="1" dirty="0" smtClean="0">
                <a:solidFill>
                  <a:srgbClr val="22517D"/>
                </a:solidFill>
                <a:latin typeface="Arial" panose="020B0604020202020204" pitchFamily="34" charset="0"/>
                <a:cs typeface="Arial" panose="020B0604020202020204" pitchFamily="34" charset="0"/>
              </a:rPr>
              <a:t>допомагає користувачам </a:t>
            </a:r>
            <a:r>
              <a:rPr lang="uk-UA" sz="1300" b="1" dirty="0">
                <a:solidFill>
                  <a:srgbClr val="22517D"/>
                </a:solidFill>
                <a:latin typeface="Arial" panose="020B0604020202020204" pitchFamily="34" charset="0"/>
                <a:cs typeface="Arial" panose="020B0604020202020204" pitchFamily="34" charset="0"/>
              </a:rPr>
              <a:t>зорієнтуватися у великому переліку статистичних видань та публікацій</a:t>
            </a:r>
            <a:r>
              <a:rPr lang="uk-UA" sz="1300" b="1" dirty="0">
                <a:solidFill>
                  <a:srgbClr val="22517D"/>
                </a:solidFill>
                <a:latin typeface="Calibri" panose="020F0502020204030204"/>
              </a:rPr>
              <a:t> </a:t>
            </a:r>
          </a:p>
        </p:txBody>
      </p:sp>
      <p:pic>
        <p:nvPicPr>
          <p:cNvPr id="3" name="Рисунок 2"/>
          <p:cNvPicPr>
            <a:picLocks noChangeAspect="1"/>
          </p:cNvPicPr>
          <p:nvPr/>
        </p:nvPicPr>
        <p:blipFill>
          <a:blip r:embed="rId5"/>
          <a:stretch>
            <a:fillRect/>
          </a:stretch>
        </p:blipFill>
        <p:spPr>
          <a:xfrm>
            <a:off x="1752108" y="2400823"/>
            <a:ext cx="4904509" cy="2837602"/>
          </a:xfrm>
          <a:prstGeom prst="rect">
            <a:avLst/>
          </a:prstGeom>
        </p:spPr>
      </p:pic>
      <p:sp>
        <p:nvSpPr>
          <p:cNvPr id="16" name="Овал 15"/>
          <p:cNvSpPr/>
          <p:nvPr/>
        </p:nvSpPr>
        <p:spPr>
          <a:xfrm>
            <a:off x="2961280" y="4999734"/>
            <a:ext cx="1000769" cy="103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white"/>
              </a:solidFill>
            </a:endParaRPr>
          </a:p>
        </p:txBody>
      </p:sp>
      <p:pic>
        <p:nvPicPr>
          <p:cNvPr id="17" name="Рисунок 16"/>
          <p:cNvPicPr/>
          <p:nvPr/>
        </p:nvPicPr>
        <p:blipFill rotWithShape="1">
          <a:blip r:embed="rId6"/>
          <a:srcRect l="14751" t="8267" r="15821" b="5074"/>
          <a:stretch/>
        </p:blipFill>
        <p:spPr bwMode="auto">
          <a:xfrm>
            <a:off x="4350897" y="4093969"/>
            <a:ext cx="4198940" cy="2378630"/>
          </a:xfrm>
          <a:prstGeom prst="rect">
            <a:avLst/>
          </a:prstGeom>
          <a:ln>
            <a:noFill/>
          </a:ln>
          <a:extLst>
            <a:ext uri="{53640926-AAD7-44D8-BBD7-CCE9431645EC}">
              <a14:shadowObscured xmlns:a14="http://schemas.microsoft.com/office/drawing/2010/main"/>
            </a:ext>
          </a:extLst>
        </p:spPr>
      </p:pic>
      <p:pic>
        <p:nvPicPr>
          <p:cNvPr id="18" name="Рисунок 17"/>
          <p:cNvPicPr>
            <a:picLocks noChangeAspect="1"/>
          </p:cNvPicPr>
          <p:nvPr/>
        </p:nvPicPr>
        <p:blipFill>
          <a:blip r:embed="rId7"/>
          <a:stretch>
            <a:fillRect/>
          </a:stretch>
        </p:blipFill>
        <p:spPr>
          <a:xfrm>
            <a:off x="7837076" y="4807906"/>
            <a:ext cx="1243043" cy="1469620"/>
          </a:xfrm>
          <a:prstGeom prst="rect">
            <a:avLst/>
          </a:prstGeom>
        </p:spPr>
      </p:pic>
      <p:sp>
        <p:nvSpPr>
          <p:cNvPr id="20" name="Прямокутник 19"/>
          <p:cNvSpPr/>
          <p:nvPr/>
        </p:nvSpPr>
        <p:spPr>
          <a:xfrm>
            <a:off x="185057" y="5264026"/>
            <a:ext cx="4074601" cy="1292662"/>
          </a:xfrm>
          <a:prstGeom prst="rect">
            <a:avLst/>
          </a:prstGeom>
        </p:spPr>
        <p:txBody>
          <a:bodyPr wrap="square">
            <a:spAutoFit/>
          </a:bodyPr>
          <a:lstStyle/>
          <a:p>
            <a:pPr lvl="0" algn="just"/>
            <a:r>
              <a:rPr lang="uk-UA" sz="1400" b="1" dirty="0">
                <a:solidFill>
                  <a:srgbClr val="22517D"/>
                </a:solidFill>
                <a:latin typeface="Arial" panose="020B0604020202020204" pitchFamily="34" charset="0"/>
                <a:ea typeface="Calibri" panose="020F0502020204030204" pitchFamily="34" charset="0"/>
                <a:cs typeface="Arial" panose="020B0604020202020204" pitchFamily="34" charset="0"/>
              </a:rPr>
              <a:t>ГУС у Тернопільській області спільно з Держстатом проводять анкетні опитування користувачів статистичної </a:t>
            </a:r>
            <a:r>
              <a:rPr lang="uk-UA" sz="1400" b="1" dirty="0" smtClean="0">
                <a:solidFill>
                  <a:srgbClr val="22517D"/>
                </a:solidFill>
                <a:latin typeface="Arial" panose="020B0604020202020204" pitchFamily="34" charset="0"/>
                <a:ea typeface="Calibri" panose="020F0502020204030204" pitchFamily="34" charset="0"/>
                <a:cs typeface="Arial" panose="020B0604020202020204" pitchFamily="34" charset="0"/>
              </a:rPr>
              <a:t>інформації</a:t>
            </a:r>
            <a:endParaRPr lang="en-US" sz="1400" b="1" dirty="0" smtClean="0">
              <a:solidFill>
                <a:srgbClr val="22517D"/>
              </a:solidFill>
              <a:latin typeface="Arial" panose="020B0604020202020204" pitchFamily="34" charset="0"/>
              <a:ea typeface="Calibri" panose="020F0502020204030204" pitchFamily="34" charset="0"/>
              <a:cs typeface="Arial" panose="020B0604020202020204" pitchFamily="34" charset="0"/>
            </a:endParaRPr>
          </a:p>
          <a:p>
            <a:pPr lvl="0" algn="just"/>
            <a:r>
              <a:rPr lang="uk-UA" sz="1200" b="1" i="1" dirty="0" smtClean="0">
                <a:solidFill>
                  <a:srgbClr val="22517D"/>
                </a:solidFill>
                <a:latin typeface="Arial" panose="020B0604020202020204" pitchFamily="34" charset="0"/>
                <a:ea typeface="Calibri" panose="020F0502020204030204" pitchFamily="34" charset="0"/>
                <a:cs typeface="Arial" panose="020B0604020202020204" pitchFamily="34" charset="0"/>
              </a:rPr>
              <a:t>З </a:t>
            </a:r>
            <a:r>
              <a:rPr lang="uk-UA" sz="1200" b="1" i="1" dirty="0">
                <a:solidFill>
                  <a:srgbClr val="22517D"/>
                </a:solidFill>
                <a:latin typeface="Arial" panose="020B0604020202020204" pitchFamily="34" charset="0"/>
                <a:ea typeface="Calibri" panose="020F0502020204030204" pitchFamily="34" charset="0"/>
                <a:cs typeface="Arial" panose="020B0604020202020204" pitchFamily="34" charset="0"/>
              </a:rPr>
              <a:t>результатами  опитування можна ознайомитись </a:t>
            </a:r>
            <a:r>
              <a:rPr lang="uk-UA" sz="1200" b="1" i="1" dirty="0" smtClean="0">
                <a:solidFill>
                  <a:srgbClr val="22517D"/>
                </a:solidFill>
                <a:latin typeface="Arial" panose="020B0604020202020204" pitchFamily="34" charset="0"/>
                <a:ea typeface="Calibri" panose="020F0502020204030204" pitchFamily="34" charset="0"/>
                <a:cs typeface="Arial" panose="020B0604020202020204" pitchFamily="34" charset="0"/>
              </a:rPr>
              <a:t>в </a:t>
            </a:r>
            <a:r>
              <a:rPr lang="uk-UA" sz="1200" b="1" i="1" dirty="0">
                <a:solidFill>
                  <a:srgbClr val="22517D"/>
                </a:solidFill>
                <a:latin typeface="Arial" panose="020B0604020202020204" pitchFamily="34" charset="0"/>
                <a:ea typeface="Calibri" panose="020F0502020204030204" pitchFamily="34" charset="0"/>
                <a:cs typeface="Arial" panose="020B0604020202020204" pitchFamily="34" charset="0"/>
              </a:rPr>
              <a:t>розділі «Для користувачів» / «Анкетні опитування»</a:t>
            </a:r>
          </a:p>
        </p:txBody>
      </p:sp>
      <p:pic>
        <p:nvPicPr>
          <p:cNvPr id="10" name="Рисунок 9"/>
          <p:cNvPicPr>
            <a:picLocks noChangeAspect="1"/>
          </p:cNvPicPr>
          <p:nvPr/>
        </p:nvPicPr>
        <p:blipFill>
          <a:blip r:embed="rId8"/>
          <a:stretch>
            <a:fillRect/>
          </a:stretch>
        </p:blipFill>
        <p:spPr>
          <a:xfrm>
            <a:off x="8383604" y="3053047"/>
            <a:ext cx="3253339" cy="1559785"/>
          </a:xfrm>
          <a:prstGeom prst="rect">
            <a:avLst/>
          </a:prstGeom>
        </p:spPr>
      </p:pic>
    </p:spTree>
    <p:extLst>
      <p:ext uri="{BB962C8B-B14F-4D97-AF65-F5344CB8AC3E}">
        <p14:creationId xmlns:p14="http://schemas.microsoft.com/office/powerpoint/2010/main" val="156151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95942" y="539391"/>
            <a:ext cx="11740243" cy="62048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5400" b="1" dirty="0" smtClean="0">
                <a:solidFill>
                  <a:srgbClr val="1D3379"/>
                </a:solidFill>
                <a:latin typeface="+mn-lt"/>
              </a:rPr>
              <a:t> </a:t>
            </a:r>
          </a:p>
          <a:p>
            <a:endParaRPr lang="uk-UA" sz="1400" b="1" dirty="0" smtClean="0">
              <a:solidFill>
                <a:srgbClr val="1D3379"/>
              </a:solidFill>
              <a:latin typeface="+mn-lt"/>
            </a:endParaRPr>
          </a:p>
        </p:txBody>
      </p:sp>
      <p:sp>
        <p:nvSpPr>
          <p:cNvPr id="2" name="Прямокутник 1"/>
          <p:cNvSpPr/>
          <p:nvPr/>
        </p:nvSpPr>
        <p:spPr>
          <a:xfrm>
            <a:off x="3301436" y="200837"/>
            <a:ext cx="5327869" cy="338554"/>
          </a:xfrm>
          <a:prstGeom prst="rect">
            <a:avLst/>
          </a:prstGeom>
        </p:spPr>
        <p:txBody>
          <a:bodyPr wrap="none">
            <a:spAutoFit/>
          </a:bodyPr>
          <a:lstStyle/>
          <a:p>
            <a:pPr lvl="0"/>
            <a:r>
              <a:rPr lang="uk-UA" sz="1600" b="1" dirty="0">
                <a:solidFill>
                  <a:srgbClr val="6F608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Відкритість і доступність статистичної інформації</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60" y="150295"/>
            <a:ext cx="10729794" cy="439637"/>
          </a:xfrm>
          <a:prstGeom prst="rect">
            <a:avLst/>
          </a:prstGeom>
        </p:spPr>
      </p:pic>
      <p:sp>
        <p:nvSpPr>
          <p:cNvPr id="3" name="Прямокутник 2"/>
          <p:cNvSpPr/>
          <p:nvPr/>
        </p:nvSpPr>
        <p:spPr>
          <a:xfrm>
            <a:off x="395760" y="592982"/>
            <a:ext cx="11615057" cy="692497"/>
          </a:xfrm>
          <a:prstGeom prst="rect">
            <a:avLst/>
          </a:prstGeom>
        </p:spPr>
        <p:txBody>
          <a:bodyPr wrap="square">
            <a:spAutoFit/>
          </a:bodyPr>
          <a:lstStyle/>
          <a:p>
            <a:pPr lvl="0"/>
            <a:r>
              <a:rPr lang="ru-RU" sz="1300" b="1" dirty="0">
                <a:latin typeface="Arial" panose="020B0604020202020204" pitchFamily="34" charset="0"/>
                <a:ea typeface="Verdana" panose="020B0604030504040204" pitchFamily="34" charset="0"/>
                <a:cs typeface="Arial" panose="020B0604020202020204" pitchFamily="34" charset="0"/>
              </a:rPr>
              <a:t>Офіційний вебсайт ГУС у Тернопільській області </a:t>
            </a:r>
            <a:r>
              <a:rPr lang="ru-RU" sz="1300" dirty="0">
                <a:latin typeface="Arial" panose="020B0604020202020204" pitchFamily="34" charset="0"/>
                <a:ea typeface="Verdana" panose="020B0604030504040204" pitchFamily="34" charset="0"/>
                <a:cs typeface="Arial" panose="020B0604020202020204" pitchFamily="34" charset="0"/>
              </a:rPr>
              <a:t>– основне джерело поширення інформації.</a:t>
            </a:r>
            <a:r>
              <a:rPr lang="ru-RU" sz="1300" dirty="0">
                <a:latin typeface="Arial" panose="020B0604020202020204" pitchFamily="34" charset="0"/>
                <a:ea typeface="Verdana" panose="020B0604030504040204" pitchFamily="34" charset="0"/>
                <a:cs typeface="Arial" panose="020B0604020202020204" pitchFamily="34" charset="0"/>
                <a:sym typeface="Verdana"/>
              </a:rPr>
              <a:t>Тут розміщуються: експрес-випуски, статистична інформація, публікації, інфографіка, інформація для ЗМІ, каталог статистичних публікацій, </a:t>
            </a:r>
            <a:r>
              <a:rPr lang="ru-RU" sz="1300" dirty="0">
                <a:latin typeface="Arial" panose="020B0604020202020204" pitchFamily="34" charset="0"/>
                <a:cs typeface="Arial" panose="020B0604020202020204" pitchFamily="34" charset="0"/>
              </a:rPr>
              <a:t>календар оприлюднення інформації, </a:t>
            </a:r>
            <a:r>
              <a:rPr lang="ru-RU" sz="1300" dirty="0">
                <a:latin typeface="Arial" panose="020B0604020202020204" pitchFamily="34" charset="0"/>
                <a:ea typeface="Verdana" panose="020B0604030504040204" pitchFamily="34" charset="0"/>
                <a:cs typeface="Arial" panose="020B0604020202020204" pitchFamily="34" charset="0"/>
                <a:sym typeface="Verdana"/>
              </a:rPr>
              <a:t>різноманітні оголошення та </a:t>
            </a:r>
            <a:r>
              <a:rPr lang="ru-RU" sz="1300" dirty="0">
                <a:latin typeface="Arial" panose="020B0604020202020204" pitchFamily="34" charset="0"/>
                <a:cs typeface="Arial" panose="020B0604020202020204" pitchFamily="34" charset="0"/>
              </a:rPr>
              <a:t>повідомлення, </a:t>
            </a:r>
            <a:r>
              <a:rPr lang="ru-RU" sz="1300" dirty="0">
                <a:latin typeface="Arial" panose="020B0604020202020204" pitchFamily="34" charset="0"/>
                <a:ea typeface="Verdana" panose="020B0604030504040204" pitchFamily="34" charset="0"/>
                <a:cs typeface="Arial" panose="020B0604020202020204" pitchFamily="34" charset="0"/>
                <a:sym typeface="Verdana"/>
              </a:rPr>
              <a:t>загальна та довідкова інформація і багато іншого</a:t>
            </a:r>
            <a:endParaRPr lang="uk-UA" sz="1300" dirty="0"/>
          </a:p>
        </p:txBody>
      </p:sp>
      <p:pic>
        <p:nvPicPr>
          <p:cNvPr id="6" name="Рисунок 5"/>
          <p:cNvPicPr>
            <a:picLocks noChangeAspect="1"/>
          </p:cNvPicPr>
          <p:nvPr/>
        </p:nvPicPr>
        <p:blipFill rotWithShape="1">
          <a:blip r:embed="rId3"/>
          <a:srcRect l="7765" t="49468" r="6506"/>
          <a:stretch/>
        </p:blipFill>
        <p:spPr>
          <a:xfrm>
            <a:off x="195942" y="650261"/>
            <a:ext cx="12061371" cy="899994"/>
          </a:xfrm>
          <a:prstGeom prst="rect">
            <a:avLst/>
          </a:prstGeom>
        </p:spPr>
      </p:pic>
      <p:pic>
        <p:nvPicPr>
          <p:cNvPr id="7" name="Рисунок 6"/>
          <p:cNvPicPr>
            <a:picLocks noChangeAspect="1"/>
          </p:cNvPicPr>
          <p:nvPr/>
        </p:nvPicPr>
        <p:blipFill>
          <a:blip r:embed="rId4"/>
          <a:stretch>
            <a:fillRect/>
          </a:stretch>
        </p:blipFill>
        <p:spPr>
          <a:xfrm>
            <a:off x="344125" y="1422570"/>
            <a:ext cx="7561691" cy="2649620"/>
          </a:xfrm>
          <a:prstGeom prst="rect">
            <a:avLst/>
          </a:prstGeom>
        </p:spPr>
      </p:pic>
      <p:pic>
        <p:nvPicPr>
          <p:cNvPr id="8" name="Рисунок 7"/>
          <p:cNvPicPr>
            <a:picLocks noChangeAspect="1"/>
          </p:cNvPicPr>
          <p:nvPr/>
        </p:nvPicPr>
        <p:blipFill>
          <a:blip r:embed="rId5">
            <a:duotone>
              <a:prstClr val="black"/>
              <a:srgbClr val="6F608C">
                <a:tint val="45000"/>
                <a:satMod val="400000"/>
              </a:srgbClr>
            </a:duotone>
          </a:blip>
          <a:stretch>
            <a:fillRect/>
          </a:stretch>
        </p:blipFill>
        <p:spPr>
          <a:xfrm>
            <a:off x="8441139" y="2296386"/>
            <a:ext cx="3261643" cy="493819"/>
          </a:xfrm>
          <a:prstGeom prst="rect">
            <a:avLst/>
          </a:prstGeom>
        </p:spPr>
      </p:pic>
      <p:pic>
        <p:nvPicPr>
          <p:cNvPr id="9" name="Рисунок 8"/>
          <p:cNvPicPr/>
          <p:nvPr/>
        </p:nvPicPr>
        <p:blipFill rotWithShape="1">
          <a:blip r:embed="rId6"/>
          <a:srcRect l="42490" t="14538" r="25602" b="5074"/>
          <a:stretch/>
        </p:blipFill>
        <p:spPr bwMode="auto">
          <a:xfrm>
            <a:off x="9127928" y="4072191"/>
            <a:ext cx="1844872" cy="2225164"/>
          </a:xfrm>
          <a:prstGeom prst="rect">
            <a:avLst/>
          </a:prstGeom>
          <a:ln>
            <a:solidFill>
              <a:srgbClr val="6F608C"/>
            </a:solidFill>
          </a:ln>
          <a:extLst>
            <a:ext uri="{53640926-AAD7-44D8-BBD7-CCE9431645EC}">
              <a14:shadowObscured xmlns:a14="http://schemas.microsoft.com/office/drawing/2010/main"/>
            </a:ext>
          </a:extLst>
        </p:spPr>
      </p:pic>
      <p:sp>
        <p:nvSpPr>
          <p:cNvPr id="11" name="Прямокутник 10"/>
          <p:cNvSpPr/>
          <p:nvPr/>
        </p:nvSpPr>
        <p:spPr>
          <a:xfrm>
            <a:off x="8414657" y="3300787"/>
            <a:ext cx="3570514" cy="738664"/>
          </a:xfrm>
          <a:prstGeom prst="rect">
            <a:avLst/>
          </a:prstGeom>
        </p:spPr>
        <p:txBody>
          <a:bodyPr wrap="square">
            <a:spAutoFit/>
          </a:bodyPr>
          <a:lstStyle/>
          <a:p>
            <a:pPr lvl="0" algn="just"/>
            <a:r>
              <a:rPr lang="uk-UA" sz="1400" b="1" dirty="0">
                <a:solidFill>
                  <a:srgbClr val="22517D"/>
                </a:solidFill>
                <a:latin typeface="Arial" panose="020B0604020202020204" pitchFamily="34" charset="0"/>
                <a:cs typeface="Arial" panose="020B0604020202020204" pitchFamily="34" charset="0"/>
              </a:rPr>
              <a:t>Комплексний статистичний продукт ГУС у Тернопільській </a:t>
            </a:r>
            <a:r>
              <a:rPr lang="uk-UA" sz="1400" b="1" dirty="0" smtClean="0">
                <a:solidFill>
                  <a:srgbClr val="22517D"/>
                </a:solidFill>
                <a:latin typeface="Arial" panose="020B0604020202020204" pitchFamily="34" charset="0"/>
                <a:cs typeface="Arial" panose="020B0604020202020204" pitchFamily="34" charset="0"/>
              </a:rPr>
              <a:t>області</a:t>
            </a:r>
            <a:r>
              <a:rPr lang="en-US" sz="1400" b="1" dirty="0" smtClean="0">
                <a:solidFill>
                  <a:srgbClr val="22517D"/>
                </a:solidFill>
                <a:latin typeface="Arial" panose="020B0604020202020204" pitchFamily="34" charset="0"/>
                <a:cs typeface="Arial" panose="020B0604020202020204" pitchFamily="34" charset="0"/>
              </a:rPr>
              <a:t>, </a:t>
            </a:r>
            <a:r>
              <a:rPr lang="uk-UA" sz="1400" b="1" dirty="0" smtClean="0">
                <a:solidFill>
                  <a:srgbClr val="22517D"/>
                </a:solidFill>
                <a:latin typeface="Arial" panose="020B0604020202020204" pitchFamily="34" charset="0"/>
                <a:cs typeface="Arial" panose="020B0604020202020204" pitchFamily="34" charset="0"/>
              </a:rPr>
              <a:t>що</a:t>
            </a:r>
            <a:r>
              <a:rPr lang="en-US" sz="1400" b="1" dirty="0" smtClean="0">
                <a:solidFill>
                  <a:srgbClr val="22517D"/>
                </a:solidFill>
                <a:latin typeface="Arial" panose="020B0604020202020204" pitchFamily="34" charset="0"/>
                <a:cs typeface="Arial" panose="020B0604020202020204" pitchFamily="34" charset="0"/>
              </a:rPr>
              <a:t> </a:t>
            </a:r>
            <a:r>
              <a:rPr lang="uk-UA" sz="1400" b="1" dirty="0" smtClean="0">
                <a:solidFill>
                  <a:srgbClr val="22517D"/>
                </a:solidFill>
                <a:latin typeface="Arial" panose="020B0604020202020204" pitchFamily="34" charset="0"/>
                <a:cs typeface="Arial" panose="020B0604020202020204" pitchFamily="34" charset="0"/>
              </a:rPr>
              <a:t>містить інформацію статистики цін</a:t>
            </a:r>
            <a:endParaRPr lang="uk-UA" sz="1400" b="1" dirty="0">
              <a:solidFill>
                <a:srgbClr val="22517D"/>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Прямокутник 11"/>
          <p:cNvSpPr/>
          <p:nvPr/>
        </p:nvSpPr>
        <p:spPr>
          <a:xfrm>
            <a:off x="272141" y="4047014"/>
            <a:ext cx="7522097" cy="646331"/>
          </a:xfrm>
          <a:prstGeom prst="rect">
            <a:avLst/>
          </a:prstGeom>
        </p:spPr>
        <p:txBody>
          <a:bodyPr wrap="square">
            <a:spAutoFit/>
          </a:bodyPr>
          <a:lstStyle/>
          <a:p>
            <a:pPr lvl="0" algn="just"/>
            <a:r>
              <a:rPr lang="en-US" sz="1200" b="1" dirty="0">
                <a:solidFill>
                  <a:srgbClr val="22517D"/>
                </a:solidFill>
                <a:latin typeface="Arial" panose="020B0604020202020204" pitchFamily="34" charset="0"/>
                <a:ea typeface="Times New Roman" panose="02020603050405020304" pitchFamily="18" charset="0"/>
                <a:cs typeface="Arial" panose="020B0604020202020204" pitchFamily="34" charset="0"/>
              </a:rPr>
              <a:t>C</a:t>
            </a:r>
            <a:r>
              <a:rPr lang="uk-UA" sz="1200" b="1" dirty="0">
                <a:solidFill>
                  <a:srgbClr val="22517D"/>
                </a:solidFill>
                <a:latin typeface="Arial" panose="020B0604020202020204" pitchFamily="34" charset="0"/>
                <a:ea typeface="Times New Roman" panose="02020603050405020304" pitchFamily="18" charset="0"/>
                <a:cs typeface="Arial" panose="020B0604020202020204" pitchFamily="34" charset="0"/>
              </a:rPr>
              <a:t>татистичні продукти, які випускаються ГУС у Тернопільській області,</a:t>
            </a:r>
            <a:r>
              <a:rPr lang="uk-UA" sz="1200" b="1" dirty="0">
                <a:solidFill>
                  <a:srgbClr val="22517D"/>
                </a:solidFill>
                <a:latin typeface="Arial" panose="020B0604020202020204" pitchFamily="34" charset="0"/>
                <a:ea typeface="Calibri" panose="020F0502020204030204" pitchFamily="34" charset="0"/>
                <a:cs typeface="Arial" panose="020B0604020202020204" pitchFamily="34" charset="0"/>
              </a:rPr>
              <a:t> розміщуються у відповідних розділах</a:t>
            </a:r>
            <a:r>
              <a:rPr lang="uk-UA" sz="1200" b="1" dirty="0">
                <a:solidFill>
                  <a:srgbClr val="22517D"/>
                </a:solidFill>
                <a:latin typeface="Arial" panose="020B0604020202020204" pitchFamily="34" charset="0"/>
                <a:ea typeface="Times New Roman" panose="02020603050405020304" pitchFamily="18" charset="0"/>
                <a:cs typeface="Arial" panose="020B0604020202020204" pitchFamily="34" charset="0"/>
              </a:rPr>
              <a:t> </a:t>
            </a:r>
            <a:r>
              <a:rPr lang="uk-UA" sz="1200" b="1" dirty="0">
                <a:solidFill>
                  <a:srgbClr val="22517D"/>
                </a:solidFill>
                <a:latin typeface="Arial" panose="020B0604020202020204" pitchFamily="34" charset="0"/>
                <a:ea typeface="Calibri" panose="020F0502020204030204" pitchFamily="34" charset="0"/>
                <a:cs typeface="Arial" panose="020B0604020202020204" pitchFamily="34" charset="0"/>
              </a:rPr>
              <a:t>на його вебсайті, порталі офіційної статистики </a:t>
            </a:r>
            <a:r>
              <a:rPr lang="uk-UA" sz="1200" b="1" dirty="0">
                <a:solidFill>
                  <a:srgbClr val="22517D"/>
                </a:solidFill>
                <a:latin typeface="Arial" panose="020B0604020202020204" pitchFamily="34" charset="0"/>
                <a:ea typeface="Times New Roman" panose="02020603050405020304" pitchFamily="18" charset="0"/>
                <a:cs typeface="Arial" panose="020B0604020202020204" pitchFamily="34" charset="0"/>
              </a:rPr>
              <a:t>та містять інформацію щодо </a:t>
            </a:r>
            <a:r>
              <a:rPr lang="uk-UA" sz="1200" b="1" dirty="0" smtClean="0">
                <a:solidFill>
                  <a:srgbClr val="22517D"/>
                </a:solidFill>
                <a:latin typeface="Arial" panose="020B0604020202020204" pitchFamily="34" charset="0"/>
                <a:ea typeface="Calibri" panose="020F0502020204030204" pitchFamily="34" charset="0"/>
                <a:cs typeface="Arial" panose="020B0604020202020204" pitchFamily="34" charset="0"/>
              </a:rPr>
              <a:t>статистики цін</a:t>
            </a:r>
            <a:r>
              <a:rPr lang="uk-UA" sz="1200" dirty="0" smtClean="0">
                <a:solidFill>
                  <a:srgbClr val="6F608C"/>
                </a:solidFill>
                <a:latin typeface="Arial" panose="020B0604020202020204" pitchFamily="34" charset="0"/>
                <a:ea typeface="Calibri" panose="020F0502020204030204" pitchFamily="34" charset="0"/>
                <a:cs typeface="Arial" panose="020B0604020202020204" pitchFamily="34" charset="0"/>
              </a:rPr>
              <a:t>:          </a:t>
            </a:r>
            <a:endParaRPr lang="uk-UA" sz="1200" dirty="0">
              <a:solidFill>
                <a:srgbClr val="6F608C"/>
              </a:solidFill>
              <a:latin typeface="Arial" panose="020B0604020202020204" pitchFamily="34" charset="0"/>
              <a:ea typeface="Calibri" panose="020F0502020204030204" pitchFamily="34" charset="0"/>
              <a:cs typeface="Arial" panose="020B0604020202020204" pitchFamily="34" charset="0"/>
            </a:endParaRPr>
          </a:p>
        </p:txBody>
      </p:sp>
      <p:sp>
        <p:nvSpPr>
          <p:cNvPr id="15" name="Прямокутник 14"/>
          <p:cNvSpPr/>
          <p:nvPr/>
        </p:nvSpPr>
        <p:spPr>
          <a:xfrm>
            <a:off x="536806" y="4631720"/>
            <a:ext cx="8591122" cy="830997"/>
          </a:xfrm>
          <a:prstGeom prst="rect">
            <a:avLst/>
          </a:prstGeom>
        </p:spPr>
        <p:txBody>
          <a:bodyPr wrap="square">
            <a:spAutoFit/>
          </a:bodyPr>
          <a:lstStyle/>
          <a:p>
            <a:pPr lvl="0"/>
            <a:r>
              <a:rPr lang="ru-RU" sz="1200" b="1"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Статистична інформація:</a:t>
            </a:r>
          </a:p>
          <a:p>
            <a:pPr lvl="0"/>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 «Індекси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споживчих цін на товари та </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послуги»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(до попереднього місяця) (щомісячна</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a:t>
            </a:r>
          </a:p>
          <a:p>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 «Індекси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споживчих цін на товари та </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послуги»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до грудня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попереднього </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року)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(щомісячна);</a:t>
            </a:r>
          </a:p>
          <a:p>
            <a:pPr lvl="0"/>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 «Індекси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споживчих цін на товари та </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послуги» (2007-2025) (річна))</a:t>
            </a:r>
            <a:endPar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Прямокутник 15"/>
          <p:cNvSpPr/>
          <p:nvPr/>
        </p:nvSpPr>
        <p:spPr>
          <a:xfrm>
            <a:off x="524213" y="5414183"/>
            <a:ext cx="280557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200" b="1" i="0" u="none" strike="noStrike" kern="0" cap="none" spc="0" normalizeH="0" baseline="0" noProof="0" dirty="0" smtClean="0">
                <a:ln>
                  <a:noFill/>
                </a:ln>
                <a:solidFill>
                  <a:srgbClr val="22517D"/>
                </a:solidFill>
                <a:effectLst/>
                <a:uLnTx/>
                <a:uFillTx/>
                <a:latin typeface="Arial" panose="020B0604020202020204" pitchFamily="34" charset="0"/>
                <a:ea typeface="Times New Roman" panose="02020603050405020304" pitchFamily="18" charset="0"/>
                <a:cs typeface="Arial" panose="020B0604020202020204" pitchFamily="34" charset="0"/>
              </a:rPr>
              <a:t>матеріали інфографіки</a:t>
            </a:r>
            <a:r>
              <a:rPr kumimoji="0" lang="uk-UA" sz="1200" b="1" i="0" u="none" strike="noStrike" kern="0" cap="none" spc="0" normalizeH="0" baseline="0" noProof="0" dirty="0" smtClean="0">
                <a:ln>
                  <a:noFill/>
                </a:ln>
                <a:solidFill>
                  <a:srgbClr val="6F608C"/>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lvl="0"/>
            <a:r>
              <a:rPr lang="uk-UA"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 </a:t>
            </a:r>
            <a:r>
              <a:rPr lang="uk-UA"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 «Зміни споживчих цін» </a:t>
            </a:r>
            <a:r>
              <a:rPr lang="uk-UA" sz="1200" kern="0" dirty="0" smtClean="0">
                <a:solidFill>
                  <a:srgbClr val="6F608C"/>
                </a:solidFill>
                <a:latin typeface="Arial" panose="020B0604020202020204" pitchFamily="34" charset="0"/>
                <a:ea typeface="Times New Roman" panose="02020603050405020304" pitchFamily="18" charset="0"/>
                <a:cs typeface="Arial" panose="020B0604020202020204" pitchFamily="34" charset="0"/>
              </a:rPr>
              <a:t>(</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щомісячна)</a:t>
            </a:r>
            <a:endParaRPr kumimoji="0" lang="uk-UA" sz="1800" b="0" i="0" u="none" strike="noStrike" kern="0" cap="none" spc="0" normalizeH="0" baseline="0" noProof="0" dirty="0" smtClean="0">
              <a:ln>
                <a:noFill/>
              </a:ln>
              <a:solidFill>
                <a:sysClr val="windowText" lastClr="000000"/>
              </a:solidFill>
              <a:effectLst/>
              <a:uLnTx/>
              <a:uFillTx/>
            </a:endParaRPr>
          </a:p>
        </p:txBody>
      </p:sp>
      <p:sp>
        <p:nvSpPr>
          <p:cNvPr id="17" name="Прямокутник 16"/>
          <p:cNvSpPr/>
          <p:nvPr/>
        </p:nvSpPr>
        <p:spPr>
          <a:xfrm>
            <a:off x="536806" y="5835689"/>
            <a:ext cx="495039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1200" b="1" i="0" u="none" strike="noStrike" kern="0" cap="none" spc="0" normalizeH="0" baseline="0" noProof="0" dirty="0" smtClean="0">
                <a:ln>
                  <a:noFill/>
                </a:ln>
                <a:solidFill>
                  <a:srgbClr val="22517D"/>
                </a:solidFill>
                <a:effectLst/>
                <a:uLnTx/>
                <a:uFillTx/>
                <a:latin typeface="Arial" panose="020B0604020202020204" pitchFamily="34" charset="0"/>
                <a:ea typeface="Times New Roman" panose="02020603050405020304" pitchFamily="18" charset="0"/>
                <a:cs typeface="Arial" panose="020B0604020202020204" pitchFamily="34" charset="0"/>
              </a:rPr>
              <a:t>макроекономічні показники експрес-</a:t>
            </a:r>
            <a:r>
              <a:rPr kumimoji="0" lang="uk-UA" sz="1200" b="1" i="0" u="none" strike="noStrike" kern="0" cap="none" spc="0" normalizeH="0" noProof="0" dirty="0" smtClean="0">
                <a:ln>
                  <a:noFill/>
                </a:ln>
                <a:solidFill>
                  <a:srgbClr val="22517D"/>
                </a:solidFill>
                <a:effectLst/>
                <a:uLnTx/>
                <a:uFillTx/>
                <a:latin typeface="Arial" panose="020B0604020202020204" pitchFamily="34" charset="0"/>
                <a:ea typeface="Times New Roman" panose="02020603050405020304" pitchFamily="18" charset="0"/>
                <a:cs typeface="Arial" panose="020B0604020202020204" pitchFamily="34" charset="0"/>
              </a:rPr>
              <a:t>випуски та</a:t>
            </a:r>
            <a:r>
              <a:rPr kumimoji="0" lang="uk-UA" sz="1200" b="1" i="0" u="none" strike="noStrike" kern="0" cap="none" spc="0" normalizeH="0" baseline="0" noProof="0" dirty="0" smtClean="0">
                <a:ln>
                  <a:noFill/>
                </a:ln>
                <a:solidFill>
                  <a:srgbClr val="22517D"/>
                </a:solidFill>
                <a:effectLst/>
                <a:uLnTx/>
                <a:uFillTx/>
                <a:latin typeface="Arial" panose="020B0604020202020204" pitchFamily="34" charset="0"/>
                <a:ea typeface="Times New Roman" panose="02020603050405020304" pitchFamily="18" charset="0"/>
                <a:cs typeface="Arial" panose="020B0604020202020204" pitchFamily="34" charset="0"/>
              </a:rPr>
              <a:t> пресвипуски: </a:t>
            </a:r>
          </a:p>
          <a:p>
            <a:pPr lvl="0"/>
            <a:r>
              <a:rPr kumimoji="0" lang="uk-UA" sz="1200" b="1" i="0" u="none" strike="noStrike" kern="0" cap="none" spc="0" normalizeH="0" baseline="0" noProof="0" dirty="0" smtClean="0">
                <a:ln>
                  <a:noFill/>
                </a:ln>
                <a:solidFill>
                  <a:srgbClr val="22517D"/>
                </a:solidFill>
                <a:effectLst/>
                <a:uLnTx/>
                <a:uFillTx/>
              </a:rPr>
              <a:t> «</a:t>
            </a:r>
            <a:r>
              <a:rPr lang="ru-RU" sz="1200" kern="0" dirty="0" smtClean="0">
                <a:solidFill>
                  <a:srgbClr val="22517D"/>
                </a:solidFill>
                <a:latin typeface="Arial" panose="020B0604020202020204" pitchFamily="34" charset="0"/>
                <a:ea typeface="Times New Roman" panose="02020603050405020304" pitchFamily="18" charset="0"/>
                <a:cs typeface="Arial" panose="020B0604020202020204" pitchFamily="34" charset="0"/>
              </a:rPr>
              <a:t>Індекси </a:t>
            </a:r>
            <a:r>
              <a:rPr lang="ru-RU" sz="1200" kern="0" dirty="0">
                <a:solidFill>
                  <a:srgbClr val="22517D"/>
                </a:solidFill>
                <a:latin typeface="Arial" panose="020B0604020202020204" pitchFamily="34" charset="0"/>
                <a:ea typeface="Times New Roman" panose="02020603050405020304" pitchFamily="18" charset="0"/>
                <a:cs typeface="Arial" panose="020B0604020202020204" pitchFamily="34" charset="0"/>
              </a:rPr>
              <a:t>споживчих цін</a:t>
            </a:r>
            <a:r>
              <a:rPr kumimoji="0" lang="uk-UA" sz="1200" b="1" i="0" u="none" strike="noStrike" kern="0" cap="none" spc="0" normalizeH="0" baseline="0" noProof="0" dirty="0" smtClean="0">
                <a:ln>
                  <a:noFill/>
                </a:ln>
                <a:solidFill>
                  <a:srgbClr val="22517D"/>
                </a:solidFill>
                <a:effectLst/>
                <a:uLnTx/>
                <a:uFillTx/>
              </a:rPr>
              <a:t>  </a:t>
            </a:r>
            <a:r>
              <a:rPr kumimoji="0" lang="uk-UA" sz="1200" i="0" u="none" strike="noStrike" kern="0" cap="none" spc="0" normalizeH="0" baseline="0" noProof="0" dirty="0" smtClean="0">
                <a:ln>
                  <a:noFill/>
                </a:ln>
                <a:solidFill>
                  <a:srgbClr val="22517D"/>
                </a:solidFill>
                <a:effectLst/>
                <a:uLnTx/>
                <a:uFillTx/>
              </a:rPr>
              <a:t>у Тернопільській області» (щомісячно);</a:t>
            </a:r>
          </a:p>
        </p:txBody>
      </p:sp>
      <p:sp>
        <p:nvSpPr>
          <p:cNvPr id="20" name="Овал 19"/>
          <p:cNvSpPr/>
          <p:nvPr/>
        </p:nvSpPr>
        <p:spPr>
          <a:xfrm>
            <a:off x="587829" y="2036438"/>
            <a:ext cx="1446092" cy="182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Овал 20"/>
          <p:cNvSpPr/>
          <p:nvPr/>
        </p:nvSpPr>
        <p:spPr>
          <a:xfrm>
            <a:off x="2381678" y="2028812"/>
            <a:ext cx="919758" cy="190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Овал 21"/>
          <p:cNvSpPr/>
          <p:nvPr/>
        </p:nvSpPr>
        <p:spPr>
          <a:xfrm>
            <a:off x="3472684" y="2036438"/>
            <a:ext cx="919758" cy="173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Овал 22"/>
          <p:cNvSpPr/>
          <p:nvPr/>
        </p:nvSpPr>
        <p:spPr>
          <a:xfrm>
            <a:off x="4392442" y="2045746"/>
            <a:ext cx="919758" cy="173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Овал 24"/>
          <p:cNvSpPr/>
          <p:nvPr/>
        </p:nvSpPr>
        <p:spPr>
          <a:xfrm>
            <a:off x="6722365" y="2043725"/>
            <a:ext cx="1071875" cy="175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4-кутна зірка 28"/>
          <p:cNvSpPr/>
          <p:nvPr/>
        </p:nvSpPr>
        <p:spPr>
          <a:xfrm>
            <a:off x="399238" y="4718241"/>
            <a:ext cx="137568" cy="136499"/>
          </a:xfrm>
          <a:prstGeom prst="star4">
            <a:avLst/>
          </a:prstGeom>
          <a:solidFill>
            <a:srgbClr val="2251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4-кутна зірка 29"/>
          <p:cNvSpPr/>
          <p:nvPr/>
        </p:nvSpPr>
        <p:spPr>
          <a:xfrm>
            <a:off x="386645" y="5439079"/>
            <a:ext cx="137568" cy="136499"/>
          </a:xfrm>
          <a:prstGeom prst="star4">
            <a:avLst/>
          </a:prstGeom>
          <a:solidFill>
            <a:srgbClr val="2251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4-кутна зірка 30"/>
          <p:cNvSpPr/>
          <p:nvPr/>
        </p:nvSpPr>
        <p:spPr>
          <a:xfrm>
            <a:off x="395760" y="5870055"/>
            <a:ext cx="137568" cy="136499"/>
          </a:xfrm>
          <a:prstGeom prst="star4">
            <a:avLst/>
          </a:prstGeom>
          <a:solidFill>
            <a:srgbClr val="2251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9847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6" name="Прямокутник 5"/>
          <p:cNvSpPr/>
          <p:nvPr/>
        </p:nvSpPr>
        <p:spPr>
          <a:xfrm>
            <a:off x="247598" y="160200"/>
            <a:ext cx="11542407" cy="1154162"/>
          </a:xfrm>
          <a:prstGeom prst="rect">
            <a:avLst/>
          </a:prstGeom>
        </p:spPr>
        <p:txBody>
          <a:bodyPr wrap="square">
            <a:spAutoFit/>
          </a:bodyPr>
          <a:lstStyle/>
          <a:p>
            <a:pPr lvl="0" algn="ctr"/>
            <a:r>
              <a:rPr lang="uk-UA" sz="2200" b="1" dirty="0">
                <a:solidFill>
                  <a:srgbClr val="22517D"/>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Статистичні продукти ГУС у Тернопільській області, </a:t>
            </a:r>
          </a:p>
          <a:p>
            <a:pPr lvl="0" algn="ctr"/>
            <a:r>
              <a:rPr lang="uk-UA" sz="2200" b="1" dirty="0">
                <a:solidFill>
                  <a:srgbClr val="22517D"/>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що містять інформацію </a:t>
            </a:r>
            <a:r>
              <a:rPr lang="uk-UA" sz="2200" b="1" dirty="0" smtClean="0">
                <a:solidFill>
                  <a:srgbClr val="22517D"/>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щодо індексів споживчих цін</a:t>
            </a:r>
            <a:endParaRPr lang="uk-UA" sz="2200" b="1" dirty="0">
              <a:solidFill>
                <a:srgbClr val="22517D"/>
              </a:solidFill>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pPr indent="450215" algn="ctr">
              <a:spcAft>
                <a:spcPts val="0"/>
              </a:spcAft>
            </a:pPr>
            <a:r>
              <a:rPr lang="uk-UA" sz="2500" dirty="0" smtClean="0">
                <a:solidFill>
                  <a:schemeClr val="accent2"/>
                </a:solidFill>
                <a:latin typeface="Cambria Math" panose="02040503050406030204" pitchFamily="18" charset="0"/>
                <a:ea typeface="Cambria Math" panose="02040503050406030204" pitchFamily="18" charset="0"/>
              </a:rPr>
              <a:t> </a:t>
            </a:r>
          </a:p>
        </p:txBody>
      </p:sp>
      <p:pic>
        <p:nvPicPr>
          <p:cNvPr id="18" name="Рисунок 1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89216" y="1556541"/>
            <a:ext cx="2061585" cy="423202"/>
          </a:xfrm>
          <a:prstGeom prst="rect">
            <a:avLst/>
          </a:prstGeom>
        </p:spPr>
      </p:pic>
      <p:sp>
        <p:nvSpPr>
          <p:cNvPr id="5" name="Прямокутник 4"/>
          <p:cNvSpPr/>
          <p:nvPr/>
        </p:nvSpPr>
        <p:spPr>
          <a:xfrm>
            <a:off x="6236296" y="1555104"/>
            <a:ext cx="1406411" cy="369332"/>
          </a:xfrm>
          <a:prstGeom prst="rect">
            <a:avLst/>
          </a:prstGeom>
        </p:spPr>
        <p:txBody>
          <a:bodyPr wrap="square">
            <a:spAutoFit/>
          </a:bodyPr>
          <a:lstStyle/>
          <a:p>
            <a:pPr algn="ctr"/>
            <a:r>
              <a:rPr lang="uk-UA" b="1" dirty="0">
                <a:solidFill>
                  <a:srgbClr val="22517D"/>
                </a:solidFill>
                <a:effectLst>
                  <a:glow rad="101600">
                    <a:schemeClr val="bg1"/>
                  </a:glow>
                  <a:outerShdw blurRad="38100" dist="38100" dir="2700000" algn="tl">
                    <a:srgbClr val="000000">
                      <a:alpha val="43137"/>
                    </a:srgbClr>
                  </a:outerShdw>
                </a:effectLst>
              </a:rPr>
              <a:t>Інфографіка</a:t>
            </a:r>
          </a:p>
        </p:txBody>
      </p:sp>
      <p:pic>
        <p:nvPicPr>
          <p:cNvPr id="25" name="Рисунок 24"/>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6131" y="2400997"/>
            <a:ext cx="2347578" cy="430286"/>
          </a:xfrm>
          <a:prstGeom prst="rect">
            <a:avLst/>
          </a:prstGeom>
        </p:spPr>
      </p:pic>
      <p:pic>
        <p:nvPicPr>
          <p:cNvPr id="26" name="Рисунок 25"/>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71082" y="1356756"/>
            <a:ext cx="2226186" cy="411386"/>
          </a:xfrm>
          <a:prstGeom prst="rect">
            <a:avLst/>
          </a:prstGeom>
        </p:spPr>
      </p:pic>
      <p:pic>
        <p:nvPicPr>
          <p:cNvPr id="30" name="Рисунок 29"/>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329493" y="1010394"/>
            <a:ext cx="2450936" cy="607414"/>
          </a:xfrm>
          <a:prstGeom prst="rect">
            <a:avLst/>
          </a:prstGeom>
        </p:spPr>
      </p:pic>
      <p:pic>
        <p:nvPicPr>
          <p:cNvPr id="31" name="Рисунок 30"/>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397954" y="4080403"/>
            <a:ext cx="2226185" cy="391246"/>
          </a:xfrm>
          <a:prstGeom prst="rect">
            <a:avLst/>
          </a:prstGeom>
        </p:spPr>
      </p:pic>
      <p:sp>
        <p:nvSpPr>
          <p:cNvPr id="7" name="Прямокутник 6"/>
          <p:cNvSpPr/>
          <p:nvPr/>
        </p:nvSpPr>
        <p:spPr>
          <a:xfrm>
            <a:off x="9472675" y="978876"/>
            <a:ext cx="2076745" cy="646331"/>
          </a:xfrm>
          <a:prstGeom prst="rect">
            <a:avLst/>
          </a:prstGeom>
        </p:spPr>
        <p:txBody>
          <a:bodyPr wrap="square">
            <a:spAutoFit/>
          </a:bodyPr>
          <a:lstStyle/>
          <a:p>
            <a:pPr lvl="0" algn="ctr"/>
            <a:r>
              <a:rPr lang="uk-UA" b="1" dirty="0">
                <a:solidFill>
                  <a:srgbClr val="22517D"/>
                </a:solidFill>
                <a:effectLst>
                  <a:glow rad="101600">
                    <a:schemeClr val="bg1"/>
                  </a:glow>
                  <a:outerShdw blurRad="38100" dist="38100" dir="2700000" algn="tl">
                    <a:srgbClr val="000000">
                      <a:alpha val="43137"/>
                    </a:srgbClr>
                  </a:outerShdw>
                </a:effectLst>
              </a:rPr>
              <a:t>Макроекономічні показники</a:t>
            </a:r>
          </a:p>
        </p:txBody>
      </p:sp>
      <p:sp>
        <p:nvSpPr>
          <p:cNvPr id="8" name="Прямокутник 7"/>
          <p:cNvSpPr/>
          <p:nvPr/>
        </p:nvSpPr>
        <p:spPr>
          <a:xfrm>
            <a:off x="766907" y="1352585"/>
            <a:ext cx="1348574" cy="369332"/>
          </a:xfrm>
          <a:prstGeom prst="rect">
            <a:avLst/>
          </a:prstGeom>
        </p:spPr>
        <p:txBody>
          <a:bodyPr wrap="none">
            <a:spAutoFit/>
          </a:bodyPr>
          <a:lstStyle/>
          <a:p>
            <a:pPr algn="ctr"/>
            <a:r>
              <a:rPr lang="uk-UA" b="1" dirty="0">
                <a:solidFill>
                  <a:srgbClr val="22517D"/>
                </a:solidFill>
                <a:effectLst>
                  <a:glow rad="101600">
                    <a:schemeClr val="bg1"/>
                  </a:glow>
                  <a:outerShdw blurRad="38100" dist="38100" dir="2700000" algn="tl">
                    <a:srgbClr val="000000">
                      <a:alpha val="43137"/>
                    </a:srgbClr>
                  </a:outerShdw>
                </a:effectLst>
              </a:rPr>
              <a:t>Пресвипуск</a:t>
            </a:r>
          </a:p>
        </p:txBody>
      </p:sp>
      <p:sp>
        <p:nvSpPr>
          <p:cNvPr id="9" name="Прямокутник 8"/>
          <p:cNvSpPr/>
          <p:nvPr/>
        </p:nvSpPr>
        <p:spPr>
          <a:xfrm>
            <a:off x="626440" y="2419755"/>
            <a:ext cx="1715471" cy="369332"/>
          </a:xfrm>
          <a:prstGeom prst="rect">
            <a:avLst/>
          </a:prstGeom>
        </p:spPr>
        <p:txBody>
          <a:bodyPr wrap="none">
            <a:spAutoFit/>
          </a:bodyPr>
          <a:lstStyle/>
          <a:p>
            <a:pPr algn="ctr"/>
            <a:r>
              <a:rPr lang="uk-UA" b="1" dirty="0" smtClean="0">
                <a:solidFill>
                  <a:srgbClr val="22517D"/>
                </a:solidFill>
                <a:effectLst>
                  <a:glow rad="101600">
                    <a:schemeClr val="bg1"/>
                  </a:glow>
                  <a:outerShdw blurRad="38100" dist="38100" dir="2700000" algn="tl">
                    <a:srgbClr val="000000">
                      <a:alpha val="43137"/>
                    </a:srgbClr>
                  </a:outerShdw>
                </a:effectLst>
              </a:rPr>
              <a:t>Експрес-випуск</a:t>
            </a:r>
            <a:endParaRPr lang="uk-UA" b="1" dirty="0">
              <a:solidFill>
                <a:srgbClr val="22517D"/>
              </a:solidFill>
              <a:effectLst>
                <a:glow rad="101600">
                  <a:schemeClr val="bg1"/>
                </a:glow>
                <a:outerShdw blurRad="38100" dist="38100" dir="2700000" algn="tl">
                  <a:srgbClr val="000000">
                    <a:alpha val="43137"/>
                  </a:srgbClr>
                </a:outerShdw>
              </a:effectLst>
            </a:endParaRPr>
          </a:p>
        </p:txBody>
      </p:sp>
      <p:sp>
        <p:nvSpPr>
          <p:cNvPr id="12" name="Прямокутник 11"/>
          <p:cNvSpPr/>
          <p:nvPr/>
        </p:nvSpPr>
        <p:spPr>
          <a:xfrm>
            <a:off x="9903289" y="4086560"/>
            <a:ext cx="1095173" cy="369332"/>
          </a:xfrm>
          <a:prstGeom prst="rect">
            <a:avLst/>
          </a:prstGeom>
        </p:spPr>
        <p:txBody>
          <a:bodyPr wrap="none">
            <a:spAutoFit/>
          </a:bodyPr>
          <a:lstStyle/>
          <a:p>
            <a:pPr algn="ctr"/>
            <a:r>
              <a:rPr lang="uk-UA" b="1" dirty="0" smtClean="0">
                <a:solidFill>
                  <a:srgbClr val="22517D"/>
                </a:solidFill>
                <a:effectLst>
                  <a:glow rad="101600">
                    <a:schemeClr val="bg1"/>
                  </a:glow>
                  <a:outerShdw blurRad="38100" dist="38100" dir="2700000" algn="tl">
                    <a:srgbClr val="000000">
                      <a:alpha val="43137"/>
                    </a:srgbClr>
                  </a:outerShdw>
                </a:effectLst>
              </a:rPr>
              <a:t>Збірники</a:t>
            </a:r>
            <a:endParaRPr lang="uk-UA" b="1" dirty="0">
              <a:solidFill>
                <a:srgbClr val="22517D"/>
              </a:solidFill>
              <a:effectLst>
                <a:glow rad="101600">
                  <a:schemeClr val="bg1"/>
                </a:glow>
                <a:outerShdw blurRad="38100" dist="38100" dir="2700000" algn="tl">
                  <a:srgbClr val="000000">
                    <a:alpha val="43137"/>
                  </a:srgbClr>
                </a:outerShdw>
              </a:effectLst>
            </a:endParaRPr>
          </a:p>
        </p:txBody>
      </p:sp>
      <p:pic>
        <p:nvPicPr>
          <p:cNvPr id="33" name="Рисунок 32"/>
          <p:cNvPicPr>
            <a:picLocks noChangeAspect="1"/>
          </p:cNvPicPr>
          <p:nvPr/>
        </p:nvPicPr>
        <p:blipFill>
          <a:blip r:embed="rId7"/>
          <a:stretch>
            <a:fillRect/>
          </a:stretch>
        </p:blipFill>
        <p:spPr>
          <a:xfrm>
            <a:off x="9960105" y="4601326"/>
            <a:ext cx="1589315" cy="1994635"/>
          </a:xfrm>
          <a:prstGeom prst="rect">
            <a:avLst/>
          </a:prstGeom>
          <a:ln>
            <a:solidFill>
              <a:schemeClr val="tx1"/>
            </a:solidFill>
          </a:ln>
        </p:spPr>
      </p:pic>
      <p:pic>
        <p:nvPicPr>
          <p:cNvPr id="10" name="Рисунок 9"/>
          <p:cNvPicPr>
            <a:picLocks noChangeAspect="1"/>
          </p:cNvPicPr>
          <p:nvPr/>
        </p:nvPicPr>
        <p:blipFill>
          <a:blip r:embed="rId8"/>
          <a:stretch>
            <a:fillRect/>
          </a:stretch>
        </p:blipFill>
        <p:spPr>
          <a:xfrm>
            <a:off x="8022392" y="1674882"/>
            <a:ext cx="3869328" cy="2348447"/>
          </a:xfrm>
          <a:prstGeom prst="rect">
            <a:avLst/>
          </a:prstGeom>
        </p:spPr>
      </p:pic>
      <p:pic>
        <p:nvPicPr>
          <p:cNvPr id="13" name="Рисунок 12"/>
          <p:cNvPicPr>
            <a:picLocks noChangeAspect="1"/>
          </p:cNvPicPr>
          <p:nvPr/>
        </p:nvPicPr>
        <p:blipFill>
          <a:blip r:embed="rId9"/>
          <a:stretch>
            <a:fillRect/>
          </a:stretch>
        </p:blipFill>
        <p:spPr>
          <a:xfrm>
            <a:off x="2596034" y="1200922"/>
            <a:ext cx="2747821" cy="3308666"/>
          </a:xfrm>
          <a:prstGeom prst="rect">
            <a:avLst/>
          </a:prstGeom>
        </p:spPr>
      </p:pic>
      <p:pic>
        <p:nvPicPr>
          <p:cNvPr id="22" name="Рисунок 21"/>
          <p:cNvPicPr>
            <a:picLocks noChangeAspect="1"/>
          </p:cNvPicPr>
          <p:nvPr/>
        </p:nvPicPr>
        <p:blipFill>
          <a:blip r:embed="rId10"/>
          <a:stretch>
            <a:fillRect/>
          </a:stretch>
        </p:blipFill>
        <p:spPr>
          <a:xfrm>
            <a:off x="438671" y="2999466"/>
            <a:ext cx="2578818" cy="3336053"/>
          </a:xfrm>
          <a:prstGeom prst="rect">
            <a:avLst/>
          </a:prstGeom>
        </p:spPr>
      </p:pic>
      <p:pic>
        <p:nvPicPr>
          <p:cNvPr id="23" name="Рисунок 22"/>
          <p:cNvPicPr>
            <a:picLocks noChangeAspect="1"/>
          </p:cNvPicPr>
          <p:nvPr/>
        </p:nvPicPr>
        <p:blipFill>
          <a:blip r:embed="rId11"/>
          <a:stretch>
            <a:fillRect/>
          </a:stretch>
        </p:blipFill>
        <p:spPr>
          <a:xfrm>
            <a:off x="4345411" y="2244989"/>
            <a:ext cx="3601559" cy="2068976"/>
          </a:xfrm>
          <a:prstGeom prst="rect">
            <a:avLst/>
          </a:prstGeom>
        </p:spPr>
      </p:pic>
      <p:pic>
        <p:nvPicPr>
          <p:cNvPr id="14" name="Рисунок 13"/>
          <p:cNvPicPr>
            <a:picLocks noChangeAspect="1"/>
          </p:cNvPicPr>
          <p:nvPr/>
        </p:nvPicPr>
        <p:blipFill>
          <a:blip r:embed="rId12"/>
          <a:stretch>
            <a:fillRect/>
          </a:stretch>
        </p:blipFill>
        <p:spPr>
          <a:xfrm>
            <a:off x="5520348" y="4345839"/>
            <a:ext cx="3809145" cy="1989680"/>
          </a:xfrm>
          <a:prstGeom prst="rect">
            <a:avLst/>
          </a:prstGeom>
        </p:spPr>
      </p:pic>
    </p:spTree>
    <p:extLst>
      <p:ext uri="{BB962C8B-B14F-4D97-AF65-F5344CB8AC3E}">
        <p14:creationId xmlns:p14="http://schemas.microsoft.com/office/powerpoint/2010/main" val="389766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9" name="Прямокутник 8"/>
          <p:cNvSpPr/>
          <p:nvPr/>
        </p:nvSpPr>
        <p:spPr>
          <a:xfrm>
            <a:off x="878774" y="1086474"/>
            <a:ext cx="10432911" cy="692497"/>
          </a:xfrm>
          <a:prstGeom prst="rect">
            <a:avLst/>
          </a:prstGeom>
        </p:spPr>
        <p:txBody>
          <a:bodyPr wrap="square">
            <a:spAutoFit/>
          </a:bodyPr>
          <a:lstStyle/>
          <a:p>
            <a:pPr marR="50165" lvl="0" algn="just">
              <a:buClr>
                <a:srgbClr val="000000"/>
              </a:buClr>
            </a:pPr>
            <a:r>
              <a:rPr lang="ru-RU" sz="1300" b="1" dirty="0">
                <a:solidFill>
                  <a:srgbClr val="22517D"/>
                </a:solidFill>
                <a:latin typeface="Arial" panose="020B0604020202020204" pitchFamily="34" charset="0"/>
                <a:ea typeface="Verdana" panose="020B0604030504040204" pitchFamily="34" charset="0"/>
                <a:cs typeface="Arial" panose="020B0604020202020204" pitchFamily="34" charset="0"/>
              </a:rPr>
              <a:t>З листопада 2025 року працює новий портал офіційної статистики. </a:t>
            </a:r>
            <a:r>
              <a:rPr lang="ru-RU" sz="1300" b="1" dirty="0">
                <a:solidFill>
                  <a:srgbClr val="22517D"/>
                </a:solidFill>
                <a:latin typeface="Arial" panose="020B0604020202020204" pitchFamily="34" charset="0"/>
                <a:ea typeface="Verdana" panose="020B0604030504040204" pitchFamily="34" charset="0"/>
                <a:cs typeface="Arial" panose="020B0604020202020204" pitchFamily="34" charset="0"/>
                <a:sym typeface="Verdana"/>
              </a:rPr>
              <a:t>На цьому інтернет-ресурсі статистична інформація розподілена за: темами, показниками, регіонами, КВЕД, періодичністю дсс та роками. Наразі іде наповнення регіональних сторінок порталу, які плануються запустити для користувачів в повному обсязі до кінця 2026 року.</a:t>
            </a: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1" y="467053"/>
            <a:ext cx="10729794" cy="439637"/>
          </a:xfrm>
          <a:prstGeom prst="rect">
            <a:avLst/>
          </a:prstGeom>
        </p:spPr>
      </p:pic>
      <p:sp>
        <p:nvSpPr>
          <p:cNvPr id="21" name="TextBox 20"/>
          <p:cNvSpPr txBox="1"/>
          <p:nvPr/>
        </p:nvSpPr>
        <p:spPr>
          <a:xfrm>
            <a:off x="3001058" y="476154"/>
            <a:ext cx="6685809" cy="338554"/>
          </a:xfrm>
          <a:prstGeom prst="rect">
            <a:avLst/>
          </a:prstGeom>
          <a:noFill/>
        </p:spPr>
        <p:txBody>
          <a:bodyPr wrap="square" rtlCol="0">
            <a:spAutoFit/>
          </a:bodyPr>
          <a:lstStyle/>
          <a:p>
            <a:pPr lvl="0"/>
            <a:r>
              <a:rPr lang="uk-UA" sz="16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Відкритість і доступність статистичної інформації</a:t>
            </a:r>
          </a:p>
        </p:txBody>
      </p:sp>
      <p:pic>
        <p:nvPicPr>
          <p:cNvPr id="22" name="Рисунок 21"/>
          <p:cNvPicPr>
            <a:picLocks noChangeAspect="1"/>
          </p:cNvPicPr>
          <p:nvPr/>
        </p:nvPicPr>
        <p:blipFill rotWithShape="1">
          <a:blip r:embed="rId4"/>
          <a:srcRect l="7765" t="49468" r="6506"/>
          <a:stretch/>
        </p:blipFill>
        <p:spPr>
          <a:xfrm>
            <a:off x="581891" y="972495"/>
            <a:ext cx="11198431" cy="1151906"/>
          </a:xfrm>
          <a:prstGeom prst="rect">
            <a:avLst/>
          </a:prstGeom>
        </p:spPr>
      </p:pic>
      <p:pic>
        <p:nvPicPr>
          <p:cNvPr id="24" name="Рисунок 23"/>
          <p:cNvPicPr/>
          <p:nvPr/>
        </p:nvPicPr>
        <p:blipFill rotWithShape="1">
          <a:blip r:embed="rId5"/>
          <a:srcRect t="8837" r="1068" b="5359"/>
          <a:stretch/>
        </p:blipFill>
        <p:spPr bwMode="auto">
          <a:xfrm>
            <a:off x="806103" y="1954272"/>
            <a:ext cx="3842098" cy="2115996"/>
          </a:xfrm>
          <a:prstGeom prst="rect">
            <a:avLst/>
          </a:prstGeom>
          <a:ln>
            <a:solidFill>
              <a:schemeClr val="tx1"/>
            </a:solidFill>
          </a:ln>
          <a:extLst>
            <a:ext uri="{53640926-AAD7-44D8-BBD7-CCE9431645EC}">
              <a14:shadowObscured xmlns:a14="http://schemas.microsoft.com/office/drawing/2010/main"/>
            </a:ext>
          </a:extLst>
        </p:spPr>
      </p:pic>
      <p:pic>
        <p:nvPicPr>
          <p:cNvPr id="25" name="Рисунок 24"/>
          <p:cNvPicPr/>
          <p:nvPr/>
        </p:nvPicPr>
        <p:blipFill rotWithShape="1">
          <a:blip r:embed="rId6"/>
          <a:srcRect t="7982" r="2351" b="5359"/>
          <a:stretch/>
        </p:blipFill>
        <p:spPr bwMode="auto">
          <a:xfrm>
            <a:off x="1926505" y="3060814"/>
            <a:ext cx="3827089" cy="1928290"/>
          </a:xfrm>
          <a:prstGeom prst="rect">
            <a:avLst/>
          </a:prstGeom>
          <a:ln>
            <a:solidFill>
              <a:schemeClr val="tx1"/>
            </a:solidFill>
          </a:ln>
          <a:extLst>
            <a:ext uri="{53640926-AAD7-44D8-BBD7-CCE9431645EC}">
              <a14:shadowObscured xmlns:a14="http://schemas.microsoft.com/office/drawing/2010/main"/>
            </a:ext>
          </a:extLst>
        </p:spPr>
      </p:pic>
      <p:pic>
        <p:nvPicPr>
          <p:cNvPr id="26" name="Рисунок 25"/>
          <p:cNvPicPr>
            <a:picLocks noChangeAspect="1"/>
          </p:cNvPicPr>
          <p:nvPr/>
        </p:nvPicPr>
        <p:blipFill>
          <a:blip r:embed="rId7"/>
          <a:stretch>
            <a:fillRect/>
          </a:stretch>
        </p:blipFill>
        <p:spPr>
          <a:xfrm>
            <a:off x="3086164" y="4070268"/>
            <a:ext cx="4328535" cy="2140032"/>
          </a:xfrm>
          <a:prstGeom prst="rect">
            <a:avLst/>
          </a:prstGeom>
          <a:ln>
            <a:solidFill>
              <a:schemeClr val="tx1"/>
            </a:solidFill>
          </a:ln>
        </p:spPr>
      </p:pic>
      <p:sp>
        <p:nvSpPr>
          <p:cNvPr id="29" name="Прямокутник 28"/>
          <p:cNvSpPr/>
          <p:nvPr/>
        </p:nvSpPr>
        <p:spPr>
          <a:xfrm>
            <a:off x="6238304" y="2223417"/>
            <a:ext cx="5415149" cy="954107"/>
          </a:xfrm>
          <a:prstGeom prst="rect">
            <a:avLst/>
          </a:prstGeom>
        </p:spPr>
        <p:txBody>
          <a:bodyPr wrap="square">
            <a:spAutoFit/>
          </a:bodyPr>
          <a:lstStyle/>
          <a:p>
            <a:pPr marR="50165" algn="just">
              <a:buClr>
                <a:srgbClr val="000000"/>
              </a:buClr>
            </a:pPr>
            <a:r>
              <a:rPr lang="uk-UA" sz="1400" b="1" spc="-20" dirty="0" smtClean="0">
                <a:solidFill>
                  <a:srgbClr val="22517D"/>
                </a:solidFill>
                <a:latin typeface="Arial" panose="020B0604020202020204" pitchFamily="34" charset="0"/>
                <a:ea typeface="Verdana" panose="020B0604030504040204" pitchFamily="34" charset="0"/>
                <a:cs typeface="Arial" panose="020B0604020202020204" pitchFamily="34" charset="0"/>
              </a:rPr>
              <a:t>Статистичні показники розміщується на порталі офіційної статистики у розділі «Дані» / »Банк даних». </a:t>
            </a:r>
          </a:p>
          <a:p>
            <a:pPr marR="50165" algn="just">
              <a:buClr>
                <a:srgbClr val="000000"/>
              </a:buClr>
            </a:pPr>
            <a:r>
              <a:rPr lang="uk-UA" sz="1400" b="1" spc="-20" dirty="0" smtClean="0">
                <a:solidFill>
                  <a:srgbClr val="22517D"/>
                </a:solidFill>
                <a:latin typeface="Arial" panose="020B0604020202020204" pitchFamily="34" charset="0"/>
                <a:ea typeface="Verdana" panose="020B0604030504040204" pitchFamily="34" charset="0"/>
                <a:cs typeface="Arial" panose="020B0604020202020204" pitchFamily="34" charset="0"/>
              </a:rPr>
              <a:t>Продовжуються роботи стосовно </a:t>
            </a:r>
            <a:r>
              <a:rPr lang="uk-UA" sz="1400" b="1" spc="-20" dirty="0">
                <a:solidFill>
                  <a:srgbClr val="22517D"/>
                </a:solidFill>
                <a:latin typeface="Arial" panose="020B0604020202020204" pitchFamily="34" charset="0"/>
                <a:ea typeface="Verdana" panose="020B0604030504040204" pitchFamily="34" charset="0"/>
                <a:cs typeface="Arial" panose="020B0604020202020204" pitchFamily="34" charset="0"/>
              </a:rPr>
              <a:t>міграції </a:t>
            </a:r>
            <a:r>
              <a:rPr lang="uk-UA" sz="1400" b="1" spc="-20" dirty="0" smtClean="0">
                <a:solidFill>
                  <a:srgbClr val="22517D"/>
                </a:solidFill>
                <a:latin typeface="Arial" panose="020B0604020202020204" pitchFamily="34" charset="0"/>
                <a:ea typeface="Verdana" panose="020B0604030504040204" pitchFamily="34" charset="0"/>
                <a:cs typeface="Arial" panose="020B0604020202020204" pitchFamily="34" charset="0"/>
              </a:rPr>
              <a:t>показників регіонального рівня </a:t>
            </a:r>
            <a:r>
              <a:rPr lang="uk-UA" sz="1400" b="1" spc="-20" dirty="0">
                <a:solidFill>
                  <a:srgbClr val="22517D"/>
                </a:solidFill>
                <a:latin typeface="Arial" panose="020B0604020202020204" pitchFamily="34" charset="0"/>
                <a:ea typeface="Verdana" panose="020B0604030504040204" pitchFamily="34" charset="0"/>
                <a:cs typeface="Arial" panose="020B0604020202020204" pitchFamily="34" charset="0"/>
              </a:rPr>
              <a:t>до </a:t>
            </a:r>
            <a:r>
              <a:rPr lang="uk-UA" sz="1400" b="1" spc="-20" dirty="0" smtClean="0">
                <a:solidFill>
                  <a:srgbClr val="22517D"/>
                </a:solidFill>
                <a:latin typeface="Arial" panose="020B0604020202020204" pitchFamily="34" charset="0"/>
                <a:ea typeface="Verdana" panose="020B0604030504040204" pitchFamily="34" charset="0"/>
                <a:cs typeface="Arial" panose="020B0604020202020204" pitchFamily="34" charset="0"/>
              </a:rPr>
              <a:t>«Банку даних». </a:t>
            </a:r>
          </a:p>
        </p:txBody>
      </p:sp>
      <p:sp>
        <p:nvSpPr>
          <p:cNvPr id="30" name="Прямокутник 29"/>
          <p:cNvSpPr/>
          <p:nvPr/>
        </p:nvSpPr>
        <p:spPr>
          <a:xfrm>
            <a:off x="7787023" y="3721925"/>
            <a:ext cx="3799688" cy="1815882"/>
          </a:xfrm>
          <a:prstGeom prst="rect">
            <a:avLst/>
          </a:prstGeom>
        </p:spPr>
        <p:txBody>
          <a:bodyPr wrap="square">
            <a:spAutoFit/>
          </a:bodyPr>
          <a:lstStyle/>
          <a:p>
            <a:pPr marR="50165" algn="just">
              <a:buClr>
                <a:srgbClr val="000000"/>
              </a:buClr>
            </a:pPr>
            <a:r>
              <a:rPr lang="uk-UA" sz="1400" b="1" spc="-20" dirty="0" smtClean="0">
                <a:solidFill>
                  <a:srgbClr val="22517D"/>
                </a:solidFill>
                <a:latin typeface="Arial" panose="020B0604020202020204" pitchFamily="34" charset="0"/>
                <a:ea typeface="Verdana" panose="020B0604030504040204" pitchFamily="34" charset="0"/>
                <a:cs typeface="Arial" panose="020B0604020202020204" pitchFamily="34" charset="0"/>
              </a:rPr>
              <a:t>У 2026 році розпочаті роботи стосовно перенесення інформації з вебсайтів ГУС у регіонах на портал офіційної статистики.</a:t>
            </a:r>
          </a:p>
          <a:p>
            <a:pPr marR="50165" algn="just">
              <a:buClr>
                <a:srgbClr val="000000"/>
              </a:buClr>
            </a:pPr>
            <a:r>
              <a:rPr lang="uk-UA" sz="1400" b="1" spc="-20" dirty="0" smtClean="0">
                <a:solidFill>
                  <a:srgbClr val="22517D"/>
                </a:solidFill>
                <a:latin typeface="Arial" panose="020B0604020202020204" pitchFamily="34" charset="0"/>
                <a:ea typeface="Verdana" panose="020B0604030504040204" pitchFamily="34" charset="0"/>
                <a:cs typeface="Arial" panose="020B0604020202020204" pitchFamily="34" charset="0"/>
              </a:rPr>
              <a:t>Зокрема наразі здійснюється міграція на регіональні сторінки порталу публікацій (експрес-випусків, збірників та доповідей) випущених у 2025-2026 роках. </a:t>
            </a:r>
            <a:endParaRPr lang="uk-UA" sz="1400" b="1" spc="-20" dirty="0">
              <a:solidFill>
                <a:srgbClr val="22517D"/>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73950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14" name="TextBox 13"/>
          <p:cNvSpPr txBox="1"/>
          <p:nvPr/>
        </p:nvSpPr>
        <p:spPr>
          <a:xfrm>
            <a:off x="3264295" y="780602"/>
            <a:ext cx="6685809" cy="338554"/>
          </a:xfrm>
          <a:prstGeom prst="rect">
            <a:avLst/>
          </a:prstGeom>
          <a:noFill/>
        </p:spPr>
        <p:txBody>
          <a:bodyPr wrap="square" rtlCol="0">
            <a:spAutoFit/>
          </a:bodyPr>
          <a:lstStyle/>
          <a:p>
            <a:pPr lvl="0"/>
            <a:r>
              <a:rPr lang="uk-UA" sz="16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Відкритість і доступність статистичної інформації</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79" y="749983"/>
            <a:ext cx="10729794" cy="439637"/>
          </a:xfrm>
          <a:prstGeom prst="rect">
            <a:avLst/>
          </a:prstGeom>
        </p:spPr>
      </p:pic>
      <p:sp>
        <p:nvSpPr>
          <p:cNvPr id="17" name="Прямокутник: округлені кути 14">
            <a:extLst>
              <a:ext uri="{FF2B5EF4-FFF2-40B4-BE49-F238E27FC236}">
                <a16:creationId xmlns="" xmlns:a16="http://schemas.microsoft.com/office/drawing/2014/main" id="{078C8C7B-0B57-4E50-B7D8-FC72EF69E177}"/>
              </a:ext>
            </a:extLst>
          </p:cNvPr>
          <p:cNvSpPr/>
          <p:nvPr/>
        </p:nvSpPr>
        <p:spPr>
          <a:xfrm>
            <a:off x="519117" y="2035264"/>
            <a:ext cx="2572269" cy="522503"/>
          </a:xfrm>
          <a:prstGeom prst="roundRect">
            <a:avLst/>
          </a:prstGeom>
          <a:noFill/>
          <a:ln>
            <a:noFill/>
          </a:ln>
          <a:scene3d>
            <a:camera prst="orthographicFront"/>
            <a:lightRig rig="threePt" dir="t"/>
          </a:scene3d>
          <a:sp3d>
            <a:bevelT w="1270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uk-UA" sz="1600" b="1" dirty="0" smtClean="0">
                <a:solidFill>
                  <a:srgbClr val="6F608C"/>
                </a:solidFill>
                <a:latin typeface="Arial" panose="020B0604020202020204" pitchFamily="34" charset="0"/>
                <a:cs typeface="Arial" panose="020B0604020202020204" pitchFamily="34" charset="0"/>
              </a:rPr>
              <a:t>В соціальній мережі «</a:t>
            </a:r>
            <a:r>
              <a:rPr lang="en-US" sz="1600" b="1" dirty="0" smtClean="0">
                <a:solidFill>
                  <a:srgbClr val="6F608C"/>
                </a:solidFill>
                <a:latin typeface="Arial" panose="020B0604020202020204" pitchFamily="34" charset="0"/>
                <a:cs typeface="Arial" panose="020B0604020202020204" pitchFamily="34" charset="0"/>
              </a:rPr>
              <a:t>Facebook</a:t>
            </a:r>
            <a:r>
              <a:rPr lang="uk-UA" sz="1600" b="1" dirty="0" smtClean="0">
                <a:solidFill>
                  <a:srgbClr val="6F608C"/>
                </a:solidFill>
                <a:latin typeface="Arial" panose="020B0604020202020204" pitchFamily="34" charset="0"/>
                <a:cs typeface="Arial" panose="020B0604020202020204" pitchFamily="34" charset="0"/>
              </a:rPr>
              <a:t>» </a:t>
            </a:r>
          </a:p>
          <a:p>
            <a:pPr algn="ctr">
              <a:defRPr/>
            </a:pPr>
            <a:r>
              <a:rPr lang="uk-UA" sz="1600" i="1" dirty="0" smtClean="0">
                <a:solidFill>
                  <a:srgbClr val="6F608C"/>
                </a:solidFill>
                <a:latin typeface="Arial" panose="020B0604020202020204" pitchFamily="34" charset="0"/>
                <a:cs typeface="Arial" panose="020B0604020202020204" pitchFamily="34" charset="0"/>
              </a:rPr>
              <a:t>(аудиторія 374 </a:t>
            </a:r>
            <a:r>
              <a:rPr lang="uk-UA" sz="1600" i="1" dirty="0" smtClean="0">
                <a:solidFill>
                  <a:srgbClr val="22517D"/>
                </a:solidFill>
                <a:latin typeface="Arial" panose="020B0604020202020204" pitchFamily="34" charset="0"/>
                <a:cs typeface="Arial" panose="020B0604020202020204" pitchFamily="34" charset="0"/>
              </a:rPr>
              <a:t>читачів</a:t>
            </a:r>
            <a:r>
              <a:rPr lang="uk-UA" sz="1600" i="1" dirty="0" smtClean="0">
                <a:solidFill>
                  <a:srgbClr val="6F608C"/>
                </a:solidFill>
                <a:latin typeface="Arial" panose="020B0604020202020204" pitchFamily="34" charset="0"/>
                <a:cs typeface="Arial" panose="020B0604020202020204" pitchFamily="34" charset="0"/>
              </a:rPr>
              <a:t>)  </a:t>
            </a:r>
            <a:endParaRPr lang="uk-UA" sz="1600" i="1" dirty="0">
              <a:solidFill>
                <a:srgbClr val="6F608C"/>
              </a:solidFill>
              <a:latin typeface="Arial" panose="020B0604020202020204" pitchFamily="34" charset="0"/>
              <a:cs typeface="Arial" panose="020B0604020202020204" pitchFamily="34" charset="0"/>
            </a:endParaRPr>
          </a:p>
        </p:txBody>
      </p:sp>
      <p:pic>
        <p:nvPicPr>
          <p:cNvPr id="18" name="Рисунок 17"/>
          <p:cNvPicPr/>
          <p:nvPr/>
        </p:nvPicPr>
        <p:blipFill rotWithShape="1">
          <a:blip r:embed="rId4"/>
          <a:srcRect l="36718" t="13113" r="26083"/>
          <a:stretch/>
        </p:blipFill>
        <p:spPr bwMode="auto">
          <a:xfrm>
            <a:off x="2986408" y="1515016"/>
            <a:ext cx="3274990" cy="1991885"/>
          </a:xfrm>
          <a:prstGeom prst="rect">
            <a:avLst/>
          </a:prstGeom>
          <a:ln>
            <a:solidFill>
              <a:schemeClr val="tx1"/>
            </a:solidFill>
          </a:ln>
          <a:extLst>
            <a:ext uri="{53640926-AAD7-44D8-BBD7-CCE9431645EC}">
              <a14:shadowObscured xmlns:a14="http://schemas.microsoft.com/office/drawing/2010/main"/>
            </a:ext>
          </a:extLst>
        </p:spPr>
      </p:pic>
      <p:sp>
        <p:nvSpPr>
          <p:cNvPr id="19" name="Прямокутник: округлені кути 14">
            <a:extLst>
              <a:ext uri="{FF2B5EF4-FFF2-40B4-BE49-F238E27FC236}">
                <a16:creationId xmlns="" xmlns:a16="http://schemas.microsoft.com/office/drawing/2014/main" id="{078C8C7B-0B57-4E50-B7D8-FC72EF69E177}"/>
              </a:ext>
            </a:extLst>
          </p:cNvPr>
          <p:cNvSpPr/>
          <p:nvPr/>
        </p:nvSpPr>
        <p:spPr>
          <a:xfrm>
            <a:off x="519117" y="3792344"/>
            <a:ext cx="3197860" cy="686722"/>
          </a:xfrm>
          <a:prstGeom prst="roundRect">
            <a:avLst/>
          </a:prstGeom>
          <a:noFill/>
          <a:ln>
            <a:noFill/>
          </a:ln>
          <a:scene3d>
            <a:camera prst="orthographicFront"/>
            <a:lightRig rig="threePt" dir="t"/>
          </a:scene3d>
          <a:sp3d>
            <a:bevelT w="1270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uk-UA" sz="1600" b="1" dirty="0" smtClean="0">
                <a:solidFill>
                  <a:srgbClr val="22517D"/>
                </a:solidFill>
                <a:latin typeface="Arial" panose="020B0604020202020204" pitchFamily="34" charset="0"/>
                <a:cs typeface="Arial" panose="020B0604020202020204" pitchFamily="34" charset="0"/>
              </a:rPr>
              <a:t>На єдиному Державному порталі відкритих даних </a:t>
            </a:r>
          </a:p>
          <a:p>
            <a:pPr algn="ctr">
              <a:defRPr/>
            </a:pPr>
            <a:r>
              <a:rPr lang="uk-UA" sz="1600" i="1" dirty="0" smtClean="0">
                <a:solidFill>
                  <a:srgbClr val="22517D"/>
                </a:solidFill>
                <a:latin typeface="Arial" panose="020B0604020202020204" pitchFamily="34" charset="0"/>
                <a:cs typeface="Arial" panose="020B0604020202020204" pitchFamily="34" charset="0"/>
              </a:rPr>
              <a:t>(оприлюднено 6 наборів даних)</a:t>
            </a:r>
            <a:endParaRPr lang="uk-UA" sz="1600" i="1" dirty="0">
              <a:solidFill>
                <a:srgbClr val="22517D"/>
              </a:solidFill>
              <a:latin typeface="Arial" panose="020B0604020202020204" pitchFamily="34" charset="0"/>
              <a:cs typeface="Arial" panose="020B0604020202020204" pitchFamily="34" charset="0"/>
            </a:endParaRPr>
          </a:p>
        </p:txBody>
      </p:sp>
      <p:pic>
        <p:nvPicPr>
          <p:cNvPr id="20" name="Рисунок 19"/>
          <p:cNvPicPr/>
          <p:nvPr/>
        </p:nvPicPr>
        <p:blipFill rotWithShape="1">
          <a:blip r:embed="rId5"/>
          <a:srcRect l="7856" t="7982" r="8765" b="4789"/>
          <a:stretch/>
        </p:blipFill>
        <p:spPr bwMode="auto">
          <a:xfrm>
            <a:off x="3534537" y="3167349"/>
            <a:ext cx="3380448" cy="2139912"/>
          </a:xfrm>
          <a:prstGeom prst="rect">
            <a:avLst/>
          </a:prstGeom>
          <a:ln>
            <a:solidFill>
              <a:schemeClr val="tx1"/>
            </a:solidFill>
          </a:ln>
          <a:extLst>
            <a:ext uri="{53640926-AAD7-44D8-BBD7-CCE9431645EC}">
              <a14:shadowObscured xmlns:a14="http://schemas.microsoft.com/office/drawing/2010/main"/>
            </a:ext>
          </a:extLst>
        </p:spPr>
      </p:pic>
      <p:pic>
        <p:nvPicPr>
          <p:cNvPr id="21" name="Рисунок 20"/>
          <p:cNvPicPr/>
          <p:nvPr/>
        </p:nvPicPr>
        <p:blipFill rotWithShape="1">
          <a:blip r:embed="rId6"/>
          <a:srcRect l="5130" t="9406" r="2085" b="6499"/>
          <a:stretch/>
        </p:blipFill>
        <p:spPr bwMode="auto">
          <a:xfrm>
            <a:off x="5036429" y="4255908"/>
            <a:ext cx="3391936" cy="1959821"/>
          </a:xfrm>
          <a:prstGeom prst="rect">
            <a:avLst/>
          </a:prstGeom>
          <a:ln>
            <a:solidFill>
              <a:schemeClr val="tx1"/>
            </a:solidFill>
          </a:ln>
          <a:extLst>
            <a:ext uri="{53640926-AAD7-44D8-BBD7-CCE9431645EC}">
              <a14:shadowObscured xmlns:a14="http://schemas.microsoft.com/office/drawing/2010/main"/>
            </a:ext>
          </a:extLst>
        </p:spPr>
      </p:pic>
      <p:sp>
        <p:nvSpPr>
          <p:cNvPr id="22" name="Прямокутник: округлені кути 14">
            <a:extLst>
              <a:ext uri="{FF2B5EF4-FFF2-40B4-BE49-F238E27FC236}">
                <a16:creationId xmlns="" xmlns:a16="http://schemas.microsoft.com/office/drawing/2014/main" id="{078C8C7B-0B57-4E50-B7D8-FC72EF69E177}"/>
              </a:ext>
            </a:extLst>
          </p:cNvPr>
          <p:cNvSpPr/>
          <p:nvPr/>
        </p:nvSpPr>
        <p:spPr>
          <a:xfrm>
            <a:off x="7700672" y="1309821"/>
            <a:ext cx="3558645" cy="522503"/>
          </a:xfrm>
          <a:prstGeom prst="roundRect">
            <a:avLst/>
          </a:prstGeom>
          <a:noFill/>
          <a:ln>
            <a:noFill/>
          </a:ln>
          <a:scene3d>
            <a:camera prst="orthographicFront"/>
            <a:lightRig rig="threePt" dir="t"/>
          </a:scene3d>
          <a:sp3d>
            <a:bevelT w="127000" prst="riblet"/>
          </a:sp3d>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uk-UA" sz="1600" b="1" dirty="0" smtClean="0">
                <a:solidFill>
                  <a:srgbClr val="6F608C"/>
                </a:solidFill>
                <a:latin typeface="Arial" panose="020B0604020202020204" pitchFamily="34" charset="0"/>
                <a:cs typeface="Arial" panose="020B0604020202020204" pitchFamily="34" charset="0"/>
              </a:rPr>
              <a:t>     </a:t>
            </a:r>
            <a:r>
              <a:rPr lang="uk-UA" sz="1600" b="1" dirty="0" smtClean="0">
                <a:solidFill>
                  <a:srgbClr val="22517D"/>
                </a:solidFill>
                <a:latin typeface="Arial" panose="020B0604020202020204" pitchFamily="34" charset="0"/>
                <a:cs typeface="Arial" panose="020B0604020202020204" pitchFamily="34" charset="0"/>
              </a:rPr>
              <a:t>В телеграм-каналі </a:t>
            </a:r>
          </a:p>
          <a:p>
            <a:pPr algn="ctr">
              <a:defRPr/>
            </a:pPr>
            <a:r>
              <a:rPr lang="uk-UA" sz="1600" i="1" dirty="0" smtClean="0">
                <a:solidFill>
                  <a:srgbClr val="22517D"/>
                </a:solidFill>
                <a:latin typeface="Arial" panose="020B0604020202020204" pitchFamily="34" charset="0"/>
                <a:cs typeface="Arial" panose="020B0604020202020204" pitchFamily="34" charset="0"/>
              </a:rPr>
              <a:t>(на сторінці Тернопільської ОВА)</a:t>
            </a:r>
            <a:endParaRPr lang="uk-UA" sz="1600" i="1" dirty="0">
              <a:solidFill>
                <a:srgbClr val="22517D"/>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7"/>
          <a:stretch>
            <a:fillRect/>
          </a:stretch>
        </p:blipFill>
        <p:spPr>
          <a:xfrm>
            <a:off x="7898024" y="1952526"/>
            <a:ext cx="3639203" cy="2183180"/>
          </a:xfrm>
          <a:prstGeom prst="rect">
            <a:avLst/>
          </a:prstGeom>
        </p:spPr>
      </p:pic>
    </p:spTree>
    <p:extLst>
      <p:ext uri="{BB962C8B-B14F-4D97-AF65-F5344CB8AC3E}">
        <p14:creationId xmlns:p14="http://schemas.microsoft.com/office/powerpoint/2010/main" val="21132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387890" y="2593721"/>
            <a:ext cx="9601200" cy="1325563"/>
          </a:xfrm>
        </p:spPr>
        <p:txBody>
          <a:bodyPr>
            <a:noAutofit/>
          </a:bodyPr>
          <a:lstStyle/>
          <a:p>
            <a:r>
              <a:rPr lang="uk-UA" sz="8000" b="1" dirty="0" smtClean="0">
                <a:ln w="3175" cmpd="sng">
                  <a:solidFill>
                    <a:schemeClr val="bg1"/>
                  </a:solidFill>
                </a:ln>
                <a:solidFill>
                  <a:srgbClr val="22517D"/>
                </a:solidFill>
                <a:effectLst>
                  <a:outerShdw blurRad="60007" dist="310007" dir="7680000" sy="30000" kx="1300200" algn="ctr" rotWithShape="0">
                    <a:prstClr val="black">
                      <a:alpha val="32000"/>
                    </a:prstClr>
                  </a:outerShdw>
                </a:effectLst>
                <a:latin typeface="Franklin Gothic Medium Cond" panose="020B0606030402020204" pitchFamily="34" charset="0"/>
              </a:rPr>
              <a:t>Дякуємо за увагу!</a:t>
            </a:r>
            <a:endParaRPr lang="uk-UA" sz="8000" b="1" dirty="0">
              <a:ln w="3175" cmpd="sng">
                <a:solidFill>
                  <a:schemeClr val="bg1"/>
                </a:solidFill>
              </a:ln>
              <a:solidFill>
                <a:srgbClr val="22517D"/>
              </a:solidFill>
              <a:effectLst>
                <a:outerShdw blurRad="60007" dist="310007" dir="7680000" sy="30000" kx="1300200" algn="ctr" rotWithShape="0">
                  <a:prstClr val="black">
                    <a:alpha val="32000"/>
                  </a:prstClr>
                </a:outerShdw>
              </a:effectLst>
              <a:latin typeface="Franklin Gothic Medium Cond" panose="020B0606030402020204" pitchFamily="34" charset="0"/>
            </a:endParaRPr>
          </a:p>
        </p:txBody>
      </p:sp>
      <p:pic>
        <p:nvPicPr>
          <p:cNvPr id="4" name="Рисунок 3"/>
          <p:cNvPicPr/>
          <p:nvPr/>
        </p:nvPicPr>
        <p:blipFill rotWithShape="1">
          <a:blip r:embed="rId3">
            <a:clrChange>
              <a:clrFrom>
                <a:srgbClr val="FFFFFF"/>
              </a:clrFrom>
              <a:clrTo>
                <a:srgbClr val="FFFFFF">
                  <a:alpha val="0"/>
                </a:srgbClr>
              </a:clrTo>
            </a:clrChange>
            <a:duotone>
              <a:prstClr val="black"/>
              <a:srgbClr val="22517D">
                <a:tint val="45000"/>
                <a:satMod val="400000"/>
              </a:srgbClr>
            </a:duotone>
          </a:blip>
          <a:srcRect l="71834" t="21095" r="13254" b="53535"/>
          <a:stretch/>
        </p:blipFill>
        <p:spPr bwMode="auto">
          <a:xfrm rot="10800000">
            <a:off x="647593" y="3919284"/>
            <a:ext cx="3095632" cy="2411019"/>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clrChange>
              <a:clrFrom>
                <a:srgbClr val="FFFFFF"/>
              </a:clrFrom>
              <a:clrTo>
                <a:srgbClr val="FFFFFF">
                  <a:alpha val="0"/>
                </a:srgbClr>
              </a:clrTo>
            </a:clrChange>
            <a:duotone>
              <a:prstClr val="black"/>
              <a:srgbClr val="22517D">
                <a:tint val="45000"/>
                <a:satMod val="400000"/>
              </a:srgbClr>
            </a:duotone>
          </a:blip>
          <a:srcRect l="71834" t="21095" r="13254" b="53535"/>
          <a:stretch/>
        </p:blipFill>
        <p:spPr bwMode="auto">
          <a:xfrm>
            <a:off x="8480715" y="566185"/>
            <a:ext cx="3095632" cy="2428080"/>
          </a:xfrm>
          <a:prstGeom prst="rect">
            <a:avLst/>
          </a:prstGeom>
          <a:ln>
            <a:noFill/>
          </a:ln>
          <a:extLst>
            <a:ext uri="{53640926-AAD7-44D8-BBD7-CCE9431645EC}">
              <a14:shadowObscured xmlns:a14="http://schemas.microsoft.com/office/drawing/2010/main"/>
            </a:ext>
          </a:extLst>
        </p:spPr>
      </p:pic>
      <p:pic>
        <p:nvPicPr>
          <p:cNvPr id="6" name="Рисунок 5"/>
          <p:cNvPicPr>
            <a:picLocks noChangeAspect="1"/>
          </p:cNvPicPr>
          <p:nvPr/>
        </p:nvPicPr>
        <p:blipFill>
          <a:blip r:embed="rId4">
            <a:clrChange>
              <a:clrFrom>
                <a:srgbClr val="F5F5F5"/>
              </a:clrFrom>
              <a:clrTo>
                <a:srgbClr val="F5F5F5">
                  <a:alpha val="0"/>
                </a:srgbClr>
              </a:clrTo>
            </a:clrChange>
            <a:duotone>
              <a:prstClr val="black"/>
              <a:schemeClr val="tx1">
                <a:tint val="45000"/>
                <a:satMod val="400000"/>
              </a:schemeClr>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tretch>
            <a:fillRect/>
          </a:stretch>
        </p:blipFill>
        <p:spPr>
          <a:xfrm>
            <a:off x="647592" y="658507"/>
            <a:ext cx="2066723" cy="683873"/>
          </a:xfrm>
          <a:prstGeom prst="rect">
            <a:avLst/>
          </a:prstGeom>
          <a:effectLst>
            <a:outerShdw sx="1000" sy="1000" algn="ctr" rotWithShape="0">
              <a:srgbClr val="000000"/>
            </a:outerShdw>
          </a:effectLst>
        </p:spPr>
      </p:pic>
      <p:sp>
        <p:nvSpPr>
          <p:cNvPr id="7" name="TextBox 6"/>
          <p:cNvSpPr txBox="1"/>
          <p:nvPr/>
        </p:nvSpPr>
        <p:spPr>
          <a:xfrm>
            <a:off x="5623095" y="5946820"/>
            <a:ext cx="5953252" cy="307777"/>
          </a:xfrm>
          <a:prstGeom prst="rect">
            <a:avLst/>
          </a:prstGeom>
          <a:noFill/>
        </p:spPr>
        <p:txBody>
          <a:bodyPr wrap="square" rtlCol="0">
            <a:spAutoFit/>
          </a:bodyPr>
          <a:lstStyle/>
          <a:p>
            <a:r>
              <a:rPr lang="uk-UA" sz="1400" b="1" dirty="0" smtClean="0">
                <a:effectLst/>
                <a:latin typeface="Arial" panose="020B0604020202020204" pitchFamily="34" charset="0"/>
                <a:cs typeface="Arial" panose="020B0604020202020204" pitchFamily="34" charset="0"/>
              </a:rPr>
              <a:t>©</a:t>
            </a:r>
            <a:r>
              <a:rPr lang="en-US" sz="1400" b="1" dirty="0" smtClean="0">
                <a:effectLst/>
                <a:latin typeface="Arial" panose="020B0604020202020204" pitchFamily="34" charset="0"/>
                <a:cs typeface="Arial" panose="020B0604020202020204" pitchFamily="34" charset="0"/>
              </a:rPr>
              <a:t> </a:t>
            </a:r>
            <a:r>
              <a:rPr lang="uk-UA" sz="1400" b="1" dirty="0" smtClean="0">
                <a:latin typeface="Arial" panose="020B0604020202020204" pitchFamily="34" charset="0"/>
                <a:cs typeface="Arial" panose="020B0604020202020204" pitchFamily="34" charset="0"/>
              </a:rPr>
              <a:t>Головне </a:t>
            </a:r>
            <a:r>
              <a:rPr lang="uk-UA" sz="1400" b="1" dirty="0">
                <a:latin typeface="Arial" panose="020B0604020202020204" pitchFamily="34" charset="0"/>
                <a:cs typeface="Arial" panose="020B0604020202020204" pitchFamily="34" charset="0"/>
              </a:rPr>
              <a:t>управління статистики у Тернопільській області, </a:t>
            </a:r>
            <a:r>
              <a:rPr lang="uk-UA" sz="1400" b="1" dirty="0" smtClean="0">
                <a:latin typeface="Arial" panose="020B0604020202020204" pitchFamily="34" charset="0"/>
                <a:cs typeface="Arial" panose="020B0604020202020204" pitchFamily="34" charset="0"/>
              </a:rPr>
              <a:t>2026</a:t>
            </a:r>
            <a:endParaRPr lang="uk-UA"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62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01083" y="412595"/>
            <a:ext cx="11270807" cy="5486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5400" b="1" dirty="0" smtClean="0">
                <a:solidFill>
                  <a:srgbClr val="22517D"/>
                </a:solidFill>
                <a:effectLst>
                  <a:outerShdw blurRad="38100" dist="38100" dir="2700000" algn="tl">
                    <a:srgbClr val="000000">
                      <a:alpha val="43137"/>
                    </a:srgbClr>
                  </a:outerShdw>
                </a:effectLst>
                <a:latin typeface="Calibri" panose="020F0502020204030204"/>
              </a:rPr>
              <a:t>Питання 1.</a:t>
            </a:r>
          </a:p>
          <a:p>
            <a:endParaRPr lang="uk-UA" sz="2400" b="1" dirty="0">
              <a:solidFill>
                <a:srgbClr val="1D3379"/>
              </a:solidFill>
              <a:effectLst>
                <a:outerShdw blurRad="38100" dist="38100" dir="2700000" algn="tl">
                  <a:srgbClr val="000000">
                    <a:alpha val="43137"/>
                  </a:srgbClr>
                </a:outerShdw>
              </a:effectLst>
              <a:latin typeface="Calibri" panose="020F0502020204030204"/>
            </a:endParaRPr>
          </a:p>
          <a:p>
            <a:r>
              <a:rPr lang="uk-UA" sz="5400" b="1" dirty="0" smtClean="0">
                <a:solidFill>
                  <a:srgbClr val="1D3379"/>
                </a:solidFill>
                <a:effectLst>
                  <a:outerShdw blurRad="38100" dist="38100" dir="2700000" algn="tl">
                    <a:srgbClr val="000000">
                      <a:alpha val="43137"/>
                    </a:srgbClr>
                  </a:outerShdw>
                </a:effectLst>
                <a:latin typeface="Calibri" panose="020F0502020204030204"/>
              </a:rPr>
              <a:t> </a:t>
            </a:r>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Основні методологічні аспекти проведення державного статистичного спостереження за змінами цін (тарифів) на споживчі товари (послуги</a:t>
            </a:r>
            <a:r>
              <a:rPr lang="ru-RU"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ru-RU" sz="4000" b="1" dirty="0" smtClean="0">
                <a:solidFill>
                  <a:srgbClr val="22517D"/>
                </a:solidFill>
                <a:effectLst>
                  <a:outerShdw blurRad="38100" dist="38100" dir="2700000" algn="tl">
                    <a:srgbClr val="000000">
                      <a:alpha val="43137"/>
                    </a:srgbClr>
                  </a:outerShdw>
                </a:effectLst>
              </a:rPr>
              <a:t> </a:t>
            </a:r>
            <a:endParaRPr lang="ru-RU" sz="4000" b="1" dirty="0">
              <a:solidFill>
                <a:srgbClr val="22517D"/>
              </a:solidFill>
              <a:effectLst>
                <a:outerShdw blurRad="38100" dist="38100" dir="2700000" algn="tl">
                  <a:srgbClr val="000000">
                    <a:alpha val="43137"/>
                  </a:srgbClr>
                </a:outerShdw>
              </a:effectLst>
            </a:endParaRPr>
          </a:p>
          <a:p>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Цінова ситуація на споживчому ринку </a:t>
            </a:r>
            <a:endParaRPr lang="ru-RU"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sz="3800" b="1" dirty="0" err="1"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області</a:t>
            </a:r>
            <a:r>
              <a:rPr lang="ru-RU"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в </a:t>
            </a:r>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півріччі 2026 року.</a:t>
            </a:r>
            <a:endParaRPr lang="uk-UA"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uk-UA" sz="1400" b="1" dirty="0" smtClean="0">
              <a:solidFill>
                <a:srgbClr val="1D3379"/>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254885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4" name="Місце для вмісту 2"/>
          <p:cNvSpPr txBox="1">
            <a:spLocks/>
          </p:cNvSpPr>
          <p:nvPr/>
        </p:nvSpPr>
        <p:spPr>
          <a:xfrm>
            <a:off x="534242" y="517718"/>
            <a:ext cx="10853012" cy="5715000"/>
          </a:xfrm>
          <a:prstGeom prst="rect">
            <a:avLst/>
          </a:prstGeom>
          <a:ln w="38100">
            <a:solidFill>
              <a:srgbClr val="2251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q"/>
            </a:pPr>
            <a:endParaRPr lang="en-US" sz="2400" dirty="0" smtClean="0">
              <a:solidFill>
                <a:srgbClr val="1D3379"/>
              </a:solidFill>
            </a:endParaRPr>
          </a:p>
          <a:p>
            <a:pPr>
              <a:lnSpc>
                <a:spcPct val="100000"/>
              </a:lnSpc>
              <a:spcBef>
                <a:spcPts val="0"/>
              </a:spcBef>
              <a:buFont typeface="Wingdings" panose="05000000000000000000" pitchFamily="2" charset="2"/>
              <a:buChar char="q"/>
            </a:pPr>
            <a:r>
              <a:rPr lang="uk-UA" sz="2400" dirty="0" smtClean="0">
                <a:solidFill>
                  <a:srgbClr val="1D3379"/>
                </a:solidFill>
              </a:rPr>
              <a:t> </a:t>
            </a:r>
            <a:r>
              <a:rPr lang="uk-UA" sz="2000" dirty="0" smtClean="0"/>
              <a:t>Збір інформації, розробка показників та поширення даних щодо індексів споживчих цін, здійснюється на основі «Методологічних положень державного статистичного спостереження за змінами цін (тарифів) на споживчі товари (послуги), затверджених наказом Держстату від 16.12.2021 № 310 (зі змінами).</a:t>
            </a:r>
          </a:p>
          <a:p>
            <a:pPr marL="0" indent="0">
              <a:lnSpc>
                <a:spcPct val="100000"/>
              </a:lnSpc>
              <a:spcBef>
                <a:spcPts val="0"/>
              </a:spcBef>
              <a:buNone/>
            </a:pPr>
            <a:endParaRPr lang="uk-UA" sz="800" dirty="0" smtClean="0"/>
          </a:p>
          <a:p>
            <a:pPr algn="just">
              <a:lnSpc>
                <a:spcPct val="100000"/>
              </a:lnSpc>
              <a:spcBef>
                <a:spcPts val="0"/>
              </a:spcBef>
              <a:buFont typeface="Wingdings" panose="05000000000000000000" pitchFamily="2" charset="2"/>
              <a:buChar char="q"/>
            </a:pPr>
            <a:r>
              <a:rPr lang="uk-UA" sz="2000" dirty="0" smtClean="0"/>
              <a:t> Метою проведення статистичного спостереження є отримання даних шляхом щомісячної реєстрації цін (тарифів) на споживчому ринку щодо змін цін (тарифів) на споживчі товари послуги для розрахунку ІСЦ. </a:t>
            </a:r>
          </a:p>
          <a:p>
            <a:pPr algn="just">
              <a:lnSpc>
                <a:spcPct val="100000"/>
              </a:lnSpc>
              <a:spcBef>
                <a:spcPts val="1200"/>
              </a:spcBef>
              <a:buFont typeface="Wingdings" panose="05000000000000000000" pitchFamily="2" charset="2"/>
              <a:buChar char="q"/>
            </a:pPr>
            <a:r>
              <a:rPr lang="uk-UA" sz="2000" dirty="0" smtClean="0"/>
              <a:t> Індекс споживчих цін (ІСЦ) є показником, який характеризує рівень інфляції і використовується для вирішення багатьох питань державної політики, аналізу і прогнозу цінових процесів в економіці, індексації грошових доходів населення, рішення правових спорів, перерахунку показників національних рахунків у постійні ціни, проведення міжнародних зіставлень.</a:t>
            </a:r>
          </a:p>
          <a:p>
            <a:pPr algn="just">
              <a:lnSpc>
                <a:spcPct val="100000"/>
              </a:lnSpc>
              <a:spcBef>
                <a:spcPts val="1200"/>
              </a:spcBef>
              <a:buFont typeface="Wingdings" panose="05000000000000000000" pitchFamily="2" charset="2"/>
              <a:buChar char="q"/>
            </a:pPr>
            <a:r>
              <a:rPr lang="uk-UA" sz="2000" dirty="0" smtClean="0"/>
              <a:t> Статистичне спостереження за змінами цін (тарифів) на споживчі товари (послуги) проводиться за вибірковим колом базових підприємств, територій, товарів та послуг на щомісячній основі. Розрахунки ІСЦ здійснюються на державному рівні по країні в цілому та регіонах</a:t>
            </a:r>
            <a:r>
              <a:rPr lang="uk-UA" sz="2000" dirty="0" smtClean="0">
                <a:solidFill>
                  <a:srgbClr val="22517D"/>
                </a:solidFill>
              </a:rPr>
              <a:t>.</a:t>
            </a:r>
          </a:p>
        </p:txBody>
      </p:sp>
    </p:spTree>
    <p:extLst>
      <p:ext uri="{BB962C8B-B14F-4D97-AF65-F5344CB8AC3E}">
        <p14:creationId xmlns:p14="http://schemas.microsoft.com/office/powerpoint/2010/main" val="2773384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3" name="Місце для вмісту 2"/>
          <p:cNvSpPr txBox="1">
            <a:spLocks/>
          </p:cNvSpPr>
          <p:nvPr/>
        </p:nvSpPr>
        <p:spPr>
          <a:xfrm>
            <a:off x="244549" y="425302"/>
            <a:ext cx="11708798" cy="6018027"/>
          </a:xfrm>
          <a:prstGeom prst="rect">
            <a:avLst/>
          </a:prstGeom>
          <a:ln w="38100">
            <a:solidFill>
              <a:srgbClr val="22517D"/>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q"/>
            </a:pPr>
            <a:endParaRPr lang="en-US" sz="1400" dirty="0" smtClean="0"/>
          </a:p>
          <a:p>
            <a:pPr algn="just">
              <a:lnSpc>
                <a:spcPct val="100000"/>
              </a:lnSpc>
              <a:spcBef>
                <a:spcPts val="0"/>
              </a:spcBef>
              <a:buFont typeface="Wingdings" panose="05000000000000000000" pitchFamily="2" charset="2"/>
              <a:buChar char="q"/>
            </a:pPr>
            <a:r>
              <a:rPr lang="uk-UA" sz="2000" dirty="0" smtClean="0"/>
              <a:t>Розробка та проведення розрахунків показників державного статистичного спостереження за змінами цін (тарифів) на споживчі товари (послуги) здійснюється на державному та регіональному рівнях  за такими етапами:</a:t>
            </a:r>
          </a:p>
          <a:p>
            <a:pPr marL="720000" indent="0" algn="just">
              <a:lnSpc>
                <a:spcPct val="95000"/>
              </a:lnSpc>
              <a:spcBef>
                <a:spcPts val="0"/>
              </a:spcBef>
              <a:buNone/>
            </a:pPr>
            <a:r>
              <a:rPr lang="ru-RU" sz="2200" dirty="0">
                <a:solidFill>
                  <a:srgbClr val="1D3379"/>
                </a:solidFill>
              </a:rPr>
              <a:t>	</a:t>
            </a:r>
            <a:endParaRPr lang="uk-UA" sz="2200" b="1" i="1" dirty="0">
              <a:solidFill>
                <a:srgbClr val="1D3379"/>
              </a:solidFill>
            </a:endParaRPr>
          </a:p>
        </p:txBody>
      </p:sp>
      <p:sp>
        <p:nvSpPr>
          <p:cNvPr id="2" name="TextBox 1"/>
          <p:cNvSpPr txBox="1"/>
          <p:nvPr/>
        </p:nvSpPr>
        <p:spPr>
          <a:xfrm>
            <a:off x="477295" y="1645478"/>
            <a:ext cx="11038116" cy="2139047"/>
          </a:xfrm>
          <a:prstGeom prst="rect">
            <a:avLst/>
          </a:prstGeom>
          <a:noFill/>
          <a:ln>
            <a:solidFill>
              <a:srgbClr val="1D3379"/>
            </a:solidFill>
          </a:ln>
        </p:spPr>
        <p:txBody>
          <a:bodyPr wrap="square" rtlCol="0">
            <a:spAutoFit/>
          </a:bodyPr>
          <a:lstStyle/>
          <a:p>
            <a:r>
              <a:rPr lang="uk-UA" b="1" dirty="0" smtClean="0">
                <a:effectLst>
                  <a:outerShdw blurRad="38100" dist="38100" dir="2700000" algn="tl">
                    <a:srgbClr val="000000">
                      <a:alpha val="43137"/>
                    </a:srgbClr>
                  </a:outerShdw>
                </a:effectLst>
              </a:rPr>
              <a:t>Підготовка:</a:t>
            </a:r>
          </a:p>
          <a:p>
            <a:pPr marL="720000" algn="just">
              <a:spcBef>
                <a:spcPts val="600"/>
              </a:spcBef>
              <a:buFont typeface="Wingdings" panose="05000000000000000000" pitchFamily="2" charset="2"/>
              <a:buChar char="Ø"/>
            </a:pPr>
            <a:r>
              <a:rPr lang="uk-UA" dirty="0" smtClean="0"/>
              <a:t> </a:t>
            </a:r>
            <a:r>
              <a:rPr lang="uk-UA" dirty="0"/>
              <a:t>відбір територій;</a:t>
            </a:r>
          </a:p>
          <a:p>
            <a:pPr marL="720000" algn="just">
              <a:spcBef>
                <a:spcPts val="600"/>
              </a:spcBef>
              <a:buFont typeface="Wingdings" panose="05000000000000000000" pitchFamily="2" charset="2"/>
              <a:buChar char="Ø"/>
            </a:pPr>
            <a:r>
              <a:rPr lang="uk-UA" dirty="0"/>
              <a:t> формування споживчого набору товарів (послуг)-представників;</a:t>
            </a:r>
          </a:p>
          <a:p>
            <a:pPr marL="720000" algn="just">
              <a:spcBef>
                <a:spcPts val="600"/>
              </a:spcBef>
              <a:buFont typeface="Wingdings" panose="05000000000000000000" pitchFamily="2" charset="2"/>
              <a:buChar char="Ø"/>
            </a:pPr>
            <a:r>
              <a:rPr lang="uk-UA" dirty="0"/>
              <a:t> визначення кількості котувань за товарами (послугами)-представниками;</a:t>
            </a:r>
          </a:p>
          <a:p>
            <a:pPr marL="720000" algn="just">
              <a:spcBef>
                <a:spcPts val="600"/>
              </a:spcBef>
              <a:buFont typeface="Wingdings" panose="05000000000000000000" pitchFamily="2" charset="2"/>
              <a:buChar char="Ø"/>
            </a:pPr>
            <a:r>
              <a:rPr lang="uk-UA" dirty="0"/>
              <a:t> розподіл кількості котувань за товарами-представниками між підприємствами торгівлі та ринками</a:t>
            </a:r>
            <a:r>
              <a:rPr lang="uk-UA" dirty="0" smtClean="0"/>
              <a:t>;</a:t>
            </a:r>
            <a:endParaRPr lang="en-US" dirty="0" smtClean="0"/>
          </a:p>
          <a:p>
            <a:pPr marL="720000" algn="just">
              <a:spcBef>
                <a:spcPts val="600"/>
              </a:spcBef>
              <a:buFont typeface="Wingdings" panose="05000000000000000000" pitchFamily="2" charset="2"/>
              <a:buChar char="Ø"/>
            </a:pPr>
            <a:r>
              <a:rPr lang="en-US" dirty="0" smtClean="0"/>
              <a:t> </a:t>
            </a:r>
            <a:r>
              <a:rPr lang="uk-UA" dirty="0" smtClean="0"/>
              <a:t>формування </a:t>
            </a:r>
            <a:r>
              <a:rPr lang="uk-UA" dirty="0"/>
              <a:t>вагової структури; </a:t>
            </a:r>
          </a:p>
        </p:txBody>
      </p:sp>
      <p:sp>
        <p:nvSpPr>
          <p:cNvPr id="8" name="Стрілка вниз 7"/>
          <p:cNvSpPr/>
          <p:nvPr/>
        </p:nvSpPr>
        <p:spPr>
          <a:xfrm>
            <a:off x="1828620" y="3784525"/>
            <a:ext cx="1909367" cy="434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549966" y="4219316"/>
            <a:ext cx="4928717" cy="1652760"/>
          </a:xfrm>
          <a:prstGeom prst="rect">
            <a:avLst/>
          </a:prstGeom>
          <a:noFill/>
          <a:ln>
            <a:solidFill>
              <a:srgbClr val="1D3379"/>
            </a:solidFill>
          </a:ln>
        </p:spPr>
        <p:txBody>
          <a:bodyPr wrap="square" rtlCol="0">
            <a:spAutoFit/>
          </a:bodyPr>
          <a:lstStyle/>
          <a:p>
            <a:r>
              <a:rPr lang="uk-UA" b="1" dirty="0">
                <a:effectLst>
                  <a:outerShdw blurRad="38100" dist="38100" dir="2700000" algn="tl">
                    <a:srgbClr val="000000">
                      <a:alpha val="43137"/>
                    </a:srgbClr>
                  </a:outerShdw>
                </a:effectLst>
              </a:rPr>
              <a:t>Збір інформації:</a:t>
            </a:r>
          </a:p>
          <a:p>
            <a:pPr marL="720000" algn="just">
              <a:lnSpc>
                <a:spcPct val="95000"/>
              </a:lnSpc>
              <a:spcBef>
                <a:spcPts val="600"/>
              </a:spcBef>
              <a:buFont typeface="Wingdings" panose="05000000000000000000" pitchFamily="2" charset="2"/>
              <a:buChar char="Ø"/>
            </a:pPr>
            <a:r>
              <a:rPr lang="uk-UA" dirty="0"/>
              <a:t>відбір продуктів;</a:t>
            </a:r>
          </a:p>
          <a:p>
            <a:pPr marL="720000" algn="just">
              <a:lnSpc>
                <a:spcPct val="95000"/>
              </a:lnSpc>
              <a:spcBef>
                <a:spcPts val="600"/>
              </a:spcBef>
              <a:buFont typeface="Wingdings" panose="05000000000000000000" pitchFamily="2" charset="2"/>
              <a:buChar char="Ø"/>
            </a:pPr>
            <a:r>
              <a:rPr lang="uk-UA" dirty="0"/>
              <a:t> відбір підприємств торгівлі, сфери послуг та ринків; </a:t>
            </a:r>
          </a:p>
          <a:p>
            <a:pPr marL="720000" algn="just">
              <a:lnSpc>
                <a:spcPct val="95000"/>
              </a:lnSpc>
              <a:spcBef>
                <a:spcPts val="600"/>
              </a:spcBef>
              <a:buFont typeface="Wingdings" panose="05000000000000000000" pitchFamily="2" charset="2"/>
              <a:buChar char="Ø"/>
            </a:pPr>
            <a:r>
              <a:rPr lang="uk-UA" dirty="0" smtClean="0"/>
              <a:t>реєстрація </a:t>
            </a:r>
            <a:r>
              <a:rPr lang="uk-UA" dirty="0"/>
              <a:t>цін (тарифів); </a:t>
            </a:r>
          </a:p>
        </p:txBody>
      </p:sp>
      <p:sp>
        <p:nvSpPr>
          <p:cNvPr id="10" name="TextBox 9"/>
          <p:cNvSpPr txBox="1"/>
          <p:nvPr/>
        </p:nvSpPr>
        <p:spPr>
          <a:xfrm>
            <a:off x="6816175" y="3961821"/>
            <a:ext cx="4956304" cy="1498872"/>
          </a:xfrm>
          <a:prstGeom prst="rect">
            <a:avLst/>
          </a:prstGeom>
          <a:noFill/>
          <a:ln>
            <a:solidFill>
              <a:srgbClr val="1D3379"/>
            </a:solidFill>
          </a:ln>
        </p:spPr>
        <p:txBody>
          <a:bodyPr wrap="square" rtlCol="0">
            <a:spAutoFit/>
          </a:bodyPr>
          <a:lstStyle/>
          <a:p>
            <a:r>
              <a:rPr lang="uk-UA" b="1" dirty="0">
                <a:effectLst>
                  <a:outerShdw blurRad="38100" dist="38100" dir="2700000" algn="tl">
                    <a:srgbClr val="000000">
                      <a:alpha val="43137"/>
                    </a:srgbClr>
                  </a:outerShdw>
                </a:effectLst>
              </a:rPr>
              <a:t>Обробка даних:</a:t>
            </a:r>
          </a:p>
          <a:p>
            <a:pPr marL="720000" algn="just">
              <a:lnSpc>
                <a:spcPct val="95000"/>
              </a:lnSpc>
              <a:spcBef>
                <a:spcPts val="600"/>
              </a:spcBef>
              <a:buFont typeface="Wingdings" panose="05000000000000000000" pitchFamily="2" charset="2"/>
              <a:buChar char="Ø"/>
            </a:pPr>
            <a:r>
              <a:rPr lang="uk-UA" dirty="0" smtClean="0"/>
              <a:t>розрахунки </a:t>
            </a:r>
            <a:r>
              <a:rPr lang="uk-UA" dirty="0"/>
              <a:t>середніх цін (тарифів) та індивідуальних індексів цін (тарифів) на товари (послуги)-представники на регіональному рівні</a:t>
            </a:r>
            <a:r>
              <a:rPr lang="uk-UA" dirty="0" smtClean="0"/>
              <a:t>;</a:t>
            </a:r>
            <a:endParaRPr lang="uk-UA" dirty="0"/>
          </a:p>
        </p:txBody>
      </p:sp>
      <p:sp>
        <p:nvSpPr>
          <p:cNvPr id="11" name="Стрілка вправо 10"/>
          <p:cNvSpPr/>
          <p:nvPr/>
        </p:nvSpPr>
        <p:spPr>
          <a:xfrm>
            <a:off x="5596932" y="4093639"/>
            <a:ext cx="1100994" cy="1332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TextBox 11"/>
          <p:cNvSpPr txBox="1"/>
          <p:nvPr/>
        </p:nvSpPr>
        <p:spPr>
          <a:xfrm>
            <a:off x="4094702" y="5969718"/>
            <a:ext cx="7340322" cy="369332"/>
          </a:xfrm>
          <a:prstGeom prst="rect">
            <a:avLst/>
          </a:prstGeom>
          <a:noFill/>
          <a:ln>
            <a:solidFill>
              <a:srgbClr val="1D3379"/>
            </a:solidFill>
          </a:ln>
        </p:spPr>
        <p:txBody>
          <a:bodyPr wrap="square" rtlCol="0">
            <a:spAutoFit/>
          </a:bodyPr>
          <a:lstStyle/>
          <a:p>
            <a:r>
              <a:rPr lang="uk-UA" b="1" dirty="0" smtClean="0">
                <a:effectLst>
                  <a:outerShdw blurRad="38100" dist="38100" dir="2700000" algn="tl">
                    <a:srgbClr val="000000">
                      <a:alpha val="43137"/>
                    </a:srgbClr>
                  </a:outerShdw>
                </a:effectLst>
              </a:rPr>
              <a:t>Результат:  </a:t>
            </a:r>
            <a:r>
              <a:rPr lang="uk-UA" b="1" i="1" dirty="0" smtClean="0"/>
              <a:t>розрахунки </a:t>
            </a:r>
            <a:r>
              <a:rPr lang="uk-UA" b="1" i="1" dirty="0"/>
              <a:t>індексів споживчих цін на державному рівні.</a:t>
            </a:r>
            <a:r>
              <a:rPr lang="ru-RU" b="1" i="1" dirty="0"/>
              <a:t> </a:t>
            </a:r>
            <a:endParaRPr lang="ru-RU" sz="2000" b="1" i="1" dirty="0"/>
          </a:p>
        </p:txBody>
      </p:sp>
      <p:sp>
        <p:nvSpPr>
          <p:cNvPr id="13" name="Стрілка вниз 12"/>
          <p:cNvSpPr/>
          <p:nvPr/>
        </p:nvSpPr>
        <p:spPr>
          <a:xfrm>
            <a:off x="8542331" y="5564972"/>
            <a:ext cx="1467059" cy="334906"/>
          </a:xfrm>
          <a:prstGeom prst="downArrow">
            <a:avLst>
              <a:gd name="adj1" fmla="val 50000"/>
              <a:gd name="adj2" fmla="val 40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24162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35368" y="355654"/>
            <a:ext cx="11560628" cy="1581398"/>
          </a:xfrm>
        </p:spPr>
        <p:txBody>
          <a:bodyPr>
            <a:normAutofit/>
          </a:bodyPr>
          <a:lstStyle/>
          <a:p>
            <a:pPr algn="ctr">
              <a:lnSpc>
                <a:spcPct val="100000"/>
              </a:lnSpc>
            </a:pPr>
            <a:r>
              <a:rPr lang="ru-RU" sz="2000" dirty="0" smtClean="0">
                <a:solidFill>
                  <a:srgbClr val="22517D"/>
                </a:solidFill>
                <a:latin typeface="+mn-lt"/>
                <a:cs typeface="Times New Roman" panose="02020603050405020304" pitchFamily="18" charset="0"/>
              </a:rPr>
              <a:t>Ознайомитись з методологією проведення ДСС з питань статистики цін можна </a:t>
            </a:r>
            <a:br>
              <a:rPr lang="ru-RU" sz="2000" dirty="0" smtClean="0">
                <a:solidFill>
                  <a:srgbClr val="22517D"/>
                </a:solidFill>
                <a:latin typeface="+mn-lt"/>
                <a:cs typeface="Times New Roman" panose="02020603050405020304" pitchFamily="18" charset="0"/>
              </a:rPr>
            </a:br>
            <a:r>
              <a:rPr lang="ru-RU" sz="2000" u="sng" dirty="0" smtClean="0">
                <a:solidFill>
                  <a:srgbClr val="22517D"/>
                </a:solidFill>
                <a:latin typeface="+mn-lt"/>
                <a:cs typeface="Times New Roman" panose="02020603050405020304" pitchFamily="18" charset="0"/>
              </a:rPr>
              <a:t>на офіційному вебсайті Головного управління статистики у Тернопільській області </a:t>
            </a:r>
            <a:r>
              <a:rPr lang="ru-RU" sz="2000" dirty="0" smtClean="0">
                <a:solidFill>
                  <a:srgbClr val="22517D"/>
                </a:solidFill>
                <a:latin typeface="+mn-lt"/>
                <a:cs typeface="Times New Roman" panose="02020603050405020304" pitchFamily="18" charset="0"/>
              </a:rPr>
              <a:t>(</a:t>
            </a:r>
            <a:r>
              <a:rPr lang="ru-RU" sz="2000" dirty="0" smtClean="0">
                <a:solidFill>
                  <a:srgbClr val="22517D"/>
                </a:solidFill>
                <a:latin typeface="+mn-lt"/>
                <a:cs typeface="Times New Roman" panose="02020603050405020304" pitchFamily="18" charset="0"/>
                <a:hlinkClick r:id="rId2"/>
              </a:rPr>
              <a:t>http://www.te.ukrstat.gov.ua</a:t>
            </a:r>
            <a:r>
              <a:rPr lang="ru-RU" sz="2000" dirty="0" smtClean="0">
                <a:solidFill>
                  <a:srgbClr val="22517D"/>
                </a:solidFill>
                <a:latin typeface="+mn-lt"/>
                <a:cs typeface="Times New Roman" panose="02020603050405020304" pitchFamily="18" charset="0"/>
              </a:rPr>
              <a:t>) у розділі:</a:t>
            </a:r>
            <a:br>
              <a:rPr lang="ru-RU" sz="2000" dirty="0" smtClean="0">
                <a:solidFill>
                  <a:srgbClr val="22517D"/>
                </a:solidFill>
                <a:latin typeface="+mn-lt"/>
                <a:cs typeface="Times New Roman" panose="02020603050405020304" pitchFamily="18" charset="0"/>
              </a:rPr>
            </a:br>
            <a:r>
              <a:rPr lang="ru-RU" sz="2000" spc="-60" dirty="0" smtClean="0">
                <a:solidFill>
                  <a:srgbClr val="22517D"/>
                </a:solidFill>
                <a:latin typeface="+mn-lt"/>
                <a:cs typeface="Times New Roman" panose="02020603050405020304" pitchFamily="18" charset="0"/>
              </a:rPr>
              <a:t>Методологія та класифікатори / Статистична методологія / Економічна статистика / Ціни</a:t>
            </a:r>
            <a:endParaRPr lang="uk-UA" sz="2000" dirty="0">
              <a:solidFill>
                <a:srgbClr val="22517D"/>
              </a:solidFill>
            </a:endParaRPr>
          </a:p>
        </p:txBody>
      </p:sp>
      <p:pic>
        <p:nvPicPr>
          <p:cNvPr id="6" name="Рисунок 5"/>
          <p:cNvPicPr/>
          <p:nvPr/>
        </p:nvPicPr>
        <p:blipFill rotWithShape="1">
          <a:blip r:embed="rId3"/>
          <a:srcRect l="10743" t="7982" r="11812" b="7070"/>
          <a:stretch/>
        </p:blipFill>
        <p:spPr bwMode="auto">
          <a:xfrm>
            <a:off x="386174" y="1911398"/>
            <a:ext cx="4710660" cy="2929697"/>
          </a:xfrm>
          <a:prstGeom prst="rect">
            <a:avLst/>
          </a:prstGeom>
          <a:ln>
            <a:noFill/>
          </a:ln>
          <a:extLst>
            <a:ext uri="{53640926-AAD7-44D8-BBD7-CCE9431645EC}">
              <a14:shadowObscured xmlns:a14="http://schemas.microsoft.com/office/drawing/2010/main"/>
            </a:ext>
          </a:extLst>
        </p:spPr>
      </p:pic>
      <p:grpSp>
        <p:nvGrpSpPr>
          <p:cNvPr id="7" name="Групувати 6"/>
          <p:cNvGrpSpPr/>
          <p:nvPr/>
        </p:nvGrpSpPr>
        <p:grpSpPr>
          <a:xfrm>
            <a:off x="3498574" y="2770824"/>
            <a:ext cx="4611192" cy="2752828"/>
            <a:chOff x="2789647" y="2588282"/>
            <a:chExt cx="5447122" cy="3070352"/>
          </a:xfrm>
        </p:grpSpPr>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11095" t="12825" r="11526" b="45021"/>
            <a:stretch/>
          </p:blipFill>
          <p:spPr bwMode="auto">
            <a:xfrm>
              <a:off x="2789647" y="2588282"/>
              <a:ext cx="5447122" cy="3070352"/>
            </a:xfrm>
            <a:prstGeom prst="rect">
              <a:avLst/>
            </a:prstGeom>
            <a:ln>
              <a:solidFill>
                <a:srgbClr val="1D3379"/>
              </a:solidFill>
            </a:ln>
            <a:extLst>
              <a:ext uri="{53640926-AAD7-44D8-BBD7-CCE9431645EC}">
                <a14:shadowObscured xmlns:a14="http://schemas.microsoft.com/office/drawing/2010/main"/>
              </a:ext>
            </a:extLst>
          </p:spPr>
        </p:pic>
        <p:sp>
          <p:nvSpPr>
            <p:cNvPr id="9" name="Овал 8"/>
            <p:cNvSpPr/>
            <p:nvPr/>
          </p:nvSpPr>
          <p:spPr>
            <a:xfrm flipV="1">
              <a:off x="3617469" y="4641447"/>
              <a:ext cx="1054504" cy="207712"/>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ysClr val="windowText" lastClr="000000"/>
                </a:solidFill>
                <a:effectLst/>
                <a:uLnTx/>
                <a:uFillTx/>
              </a:endParaRPr>
            </a:p>
          </p:txBody>
        </p:sp>
      </p:grpSp>
      <p:grpSp>
        <p:nvGrpSpPr>
          <p:cNvPr id="11" name="Групувати 10"/>
          <p:cNvGrpSpPr/>
          <p:nvPr/>
        </p:nvGrpSpPr>
        <p:grpSpPr>
          <a:xfrm>
            <a:off x="7145746" y="4147238"/>
            <a:ext cx="4755223" cy="2532342"/>
            <a:chOff x="292454" y="263409"/>
            <a:chExt cx="5346228" cy="1664342"/>
          </a:xfrm>
        </p:grpSpPr>
        <p:pic>
          <p:nvPicPr>
            <p:cNvPr id="12" name="Рисунок 11"/>
            <p:cNvPicPr>
              <a:picLocks noChangeAspect="1"/>
            </p:cNvPicPr>
            <p:nvPr/>
          </p:nvPicPr>
          <p:blipFill rotWithShape="1">
            <a:blip r:embed="rId5" cstate="print">
              <a:extLst>
                <a:ext uri="{28A0092B-C50C-407E-A947-70E740481C1C}">
                  <a14:useLocalDpi xmlns:a14="http://schemas.microsoft.com/office/drawing/2010/main" val="0"/>
                </a:ext>
              </a:extLst>
            </a:blip>
            <a:srcRect l="642" t="12541" r="9407" b="29306"/>
            <a:stretch/>
          </p:blipFill>
          <p:spPr bwMode="auto">
            <a:xfrm>
              <a:off x="292454" y="263409"/>
              <a:ext cx="5346228" cy="1664342"/>
            </a:xfrm>
            <a:prstGeom prst="rect">
              <a:avLst/>
            </a:prstGeom>
            <a:ln>
              <a:solidFill>
                <a:srgbClr val="1D3379"/>
              </a:solidFill>
            </a:ln>
            <a:extLst>
              <a:ext uri="{53640926-AAD7-44D8-BBD7-CCE9431645EC}">
                <a14:shadowObscured xmlns:a14="http://schemas.microsoft.com/office/drawing/2010/main"/>
              </a:ext>
            </a:extLst>
          </p:spPr>
        </p:pic>
        <p:sp>
          <p:nvSpPr>
            <p:cNvPr id="13" name="Овал 12"/>
            <p:cNvSpPr/>
            <p:nvPr/>
          </p:nvSpPr>
          <p:spPr>
            <a:xfrm>
              <a:off x="2215721" y="1616513"/>
              <a:ext cx="749847" cy="106111"/>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ysClr val="windowText" lastClr="000000"/>
                </a:solidFill>
                <a:effectLst/>
                <a:uLnTx/>
                <a:uFillTx/>
              </a:endParaRPr>
            </a:p>
          </p:txBody>
        </p:sp>
      </p:grpSp>
      <p:sp>
        <p:nvSpPr>
          <p:cNvPr id="17" name="Овал 16"/>
          <p:cNvSpPr/>
          <p:nvPr/>
        </p:nvSpPr>
        <p:spPr>
          <a:xfrm flipV="1">
            <a:off x="2686475" y="2304635"/>
            <a:ext cx="911042" cy="182494"/>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7993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63526" y="367990"/>
            <a:ext cx="11174818" cy="6200078"/>
          </a:xfrm>
          <a:ln w="38100">
            <a:solidFill>
              <a:srgbClr val="22517D"/>
            </a:solidFill>
          </a:ln>
        </p:spPr>
        <p:txBody>
          <a:bodyPr>
            <a:noAutofit/>
          </a:bodyPr>
          <a:lstStyle/>
          <a:p>
            <a:pPr marL="457200" indent="-457200">
              <a:buFont typeface="Wingdings" panose="05000000000000000000" pitchFamily="2" charset="2"/>
              <a:buChar char="q"/>
            </a:pPr>
            <a:r>
              <a:rPr lang="ru-RU" sz="3200" b="1" i="1" spc="-50" dirty="0">
                <a:solidFill>
                  <a:srgbClr val="22517D"/>
                </a:solidFill>
              </a:rPr>
              <a:t>Цінова ситуація на споживчому ринку області </a:t>
            </a:r>
            <a:r>
              <a:rPr lang="ru-RU" sz="3200" b="1" i="1" spc="-50" dirty="0" smtClean="0">
                <a:solidFill>
                  <a:srgbClr val="22517D"/>
                </a:solidFill>
              </a:rPr>
              <a:t>                </a:t>
            </a:r>
            <a:endParaRPr lang="en-US" sz="3200" b="1" i="1" spc="-50" dirty="0" smtClean="0">
              <a:solidFill>
                <a:srgbClr val="22517D"/>
              </a:solidFill>
            </a:endParaRPr>
          </a:p>
          <a:p>
            <a:pPr marL="0" indent="0">
              <a:buNone/>
            </a:pPr>
            <a:r>
              <a:rPr lang="en-US" sz="3200" b="1" i="1" spc="-50" dirty="0" smtClean="0">
                <a:solidFill>
                  <a:srgbClr val="22517D"/>
                </a:solidFill>
              </a:rPr>
              <a:t>     </a:t>
            </a:r>
            <a:r>
              <a:rPr lang="ru-RU" sz="3200" b="1" i="1" spc="-50" dirty="0" smtClean="0">
                <a:solidFill>
                  <a:srgbClr val="22517D"/>
                </a:solidFill>
              </a:rPr>
              <a:t> в </a:t>
            </a:r>
            <a:r>
              <a:rPr lang="ru-RU" sz="3200" b="1" i="1" spc="-50" dirty="0">
                <a:solidFill>
                  <a:srgbClr val="22517D"/>
                </a:solidFill>
              </a:rPr>
              <a:t>I півріччі </a:t>
            </a:r>
            <a:r>
              <a:rPr lang="ru-RU" sz="3200" b="1" i="1" spc="-50" dirty="0" smtClean="0">
                <a:solidFill>
                  <a:srgbClr val="22517D"/>
                </a:solidFill>
              </a:rPr>
              <a:t>2026 </a:t>
            </a:r>
            <a:r>
              <a:rPr lang="ru-RU" sz="3200" b="1" i="1" spc="-50" dirty="0">
                <a:solidFill>
                  <a:srgbClr val="22517D"/>
                </a:solidFill>
              </a:rPr>
              <a:t>року</a:t>
            </a:r>
          </a:p>
          <a:p>
            <a:pPr indent="0" algn="just">
              <a:spcAft>
                <a:spcPts val="0"/>
              </a:spcAft>
              <a:buNone/>
            </a:pPr>
            <a:r>
              <a:rPr lang="ru-RU" sz="1800" b="1" i="1" dirty="0">
                <a:solidFill>
                  <a:srgbClr val="22517D"/>
                </a:solidFill>
              </a:rPr>
              <a:t>Індекс споживчих цін у січні–</a:t>
            </a:r>
            <a:r>
              <a:rPr lang="uk-UA" sz="1800" b="1" i="1" dirty="0">
                <a:solidFill>
                  <a:srgbClr val="22517D"/>
                </a:solidFill>
              </a:rPr>
              <a:t>че</a:t>
            </a:r>
            <a:r>
              <a:rPr lang="ru-RU" sz="1800" b="1" i="1" dirty="0">
                <a:solidFill>
                  <a:srgbClr val="22517D"/>
                </a:solidFill>
              </a:rPr>
              <a:t>рвні 2026р. по області становив 105,8%. </a:t>
            </a:r>
          </a:p>
          <a:p>
            <a:pPr marL="0" indent="0" algn="just">
              <a:buNone/>
            </a:pPr>
            <a:endParaRPr lang="uk-UA" sz="1400" dirty="0">
              <a:solidFill>
                <a:srgbClr val="1D3379"/>
              </a:solidFill>
            </a:endParaRPr>
          </a:p>
        </p:txBody>
      </p:sp>
      <p:sp>
        <p:nvSpPr>
          <p:cNvPr id="2" name="Стрілка вгору 1"/>
          <p:cNvSpPr/>
          <p:nvPr/>
        </p:nvSpPr>
        <p:spPr>
          <a:xfrm>
            <a:off x="3059369" y="1977865"/>
            <a:ext cx="934497" cy="10651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3863219" y="2473218"/>
            <a:ext cx="3459064" cy="584775"/>
          </a:xfrm>
          <a:prstGeom prst="rect">
            <a:avLst/>
          </a:prstGeom>
          <a:noFill/>
        </p:spPr>
        <p:txBody>
          <a:bodyPr wrap="square" rtlCol="0">
            <a:spAutoFit/>
          </a:bodyPr>
          <a:lstStyle/>
          <a:p>
            <a:pPr algn="ctr">
              <a:spcAft>
                <a:spcPts val="0"/>
              </a:spcAft>
            </a:pPr>
            <a:r>
              <a:rPr lang="uk-UA" b="1" dirty="0" smtClean="0">
                <a:solidFill>
                  <a:srgbClr val="22517D"/>
                </a:solidFill>
                <a:ea typeface="Times New Roman" panose="02020603050405020304" pitchFamily="18" charset="0"/>
                <a:cs typeface="Arial" panose="020B0604020202020204" pitchFamily="34" charset="0"/>
              </a:rPr>
              <a:t>ціни зросли на 5,5 %</a:t>
            </a:r>
          </a:p>
          <a:p>
            <a:pPr algn="ctr">
              <a:spcAft>
                <a:spcPts val="0"/>
              </a:spcAft>
            </a:pPr>
            <a:r>
              <a:rPr lang="uk-UA" sz="1400" dirty="0" smtClean="0">
                <a:solidFill>
                  <a:srgbClr val="22517D"/>
                </a:solidFill>
                <a:ea typeface="Times New Roman" panose="02020603050405020304" pitchFamily="18" charset="0"/>
                <a:cs typeface="Arial" panose="020B0604020202020204" pitchFamily="34" charset="0"/>
              </a:rPr>
              <a:t>(червень 2026 року до грудня 2025 року)</a:t>
            </a:r>
            <a:endParaRPr lang="uk-UA" sz="1400" dirty="0">
              <a:solidFill>
                <a:srgbClr val="22517D"/>
              </a:solidFill>
              <a:ea typeface="Times New Roman" panose="02020603050405020304" pitchFamily="18" charset="0"/>
              <a:cs typeface="Arial" panose="020B0604020202020204" pitchFamily="34" charset="0"/>
            </a:endParaRPr>
          </a:p>
        </p:txBody>
      </p:sp>
      <p:pic>
        <p:nvPicPr>
          <p:cNvPr id="5" name="Рисунок 4"/>
          <p:cNvPicPr>
            <a:picLocks noChangeAspect="1"/>
          </p:cNvPicPr>
          <p:nvPr/>
        </p:nvPicPr>
        <p:blipFill>
          <a:blip r:embed="rId2">
            <a:clrChange>
              <a:clrFrom>
                <a:srgbClr val="FFFFFF"/>
              </a:clrFrom>
              <a:clrTo>
                <a:srgbClr val="FFFFFF">
                  <a:alpha val="0"/>
                </a:srgbClr>
              </a:clrTo>
            </a:clrChange>
          </a:blip>
          <a:stretch>
            <a:fillRect/>
          </a:stretch>
        </p:blipFill>
        <p:spPr>
          <a:xfrm>
            <a:off x="904760" y="3658947"/>
            <a:ext cx="823965" cy="601554"/>
          </a:xfrm>
          <a:prstGeom prst="rect">
            <a:avLst/>
          </a:prstGeom>
        </p:spPr>
      </p:pic>
      <p:pic>
        <p:nvPicPr>
          <p:cNvPr id="6" name="Рисунок 5"/>
          <p:cNvPicPr>
            <a:picLocks noChangeAspect="1"/>
          </p:cNvPicPr>
          <p:nvPr/>
        </p:nvPicPr>
        <p:blipFill>
          <a:blip r:embed="rId3">
            <a:clrChange>
              <a:clrFrom>
                <a:srgbClr val="FFFFFF"/>
              </a:clrFrom>
              <a:clrTo>
                <a:srgbClr val="FFFFFF">
                  <a:alpha val="0"/>
                </a:srgbClr>
              </a:clrTo>
            </a:clrChange>
          </a:blip>
          <a:stretch>
            <a:fillRect/>
          </a:stretch>
        </p:blipFill>
        <p:spPr>
          <a:xfrm>
            <a:off x="835729" y="3475845"/>
            <a:ext cx="686742" cy="453523"/>
          </a:xfrm>
          <a:prstGeom prst="rect">
            <a:avLst/>
          </a:prstGeom>
        </p:spPr>
      </p:pic>
      <p:sp>
        <p:nvSpPr>
          <p:cNvPr id="7" name="Рівнобедрений трикутник 6"/>
          <p:cNvSpPr/>
          <p:nvPr/>
        </p:nvSpPr>
        <p:spPr>
          <a:xfrm>
            <a:off x="3786208" y="3800482"/>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4199156" y="3792205"/>
            <a:ext cx="75854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28,1%</a:t>
            </a:r>
            <a:endParaRPr lang="uk-UA" b="1" dirty="0">
              <a:solidFill>
                <a:srgbClr val="22517D"/>
              </a:solidFill>
              <a:effectLst>
                <a:outerShdw blurRad="38100" dist="38100" dir="2700000" algn="tl">
                  <a:srgbClr val="000000">
                    <a:alpha val="43137"/>
                  </a:srgbClr>
                </a:outerShdw>
              </a:effectLst>
            </a:endParaRPr>
          </a:p>
        </p:txBody>
      </p:sp>
      <p:pic>
        <p:nvPicPr>
          <p:cNvPr id="11" name="Рисунок 10"/>
          <p:cNvPicPr>
            <a:picLocks noChangeAspect="1"/>
          </p:cNvPicPr>
          <p:nvPr/>
        </p:nvPicPr>
        <p:blipFill>
          <a:blip r:embed="rId4">
            <a:clrChange>
              <a:clrFrom>
                <a:srgbClr val="FFFFFF"/>
              </a:clrFrom>
              <a:clrTo>
                <a:srgbClr val="FFFFFF">
                  <a:alpha val="0"/>
                </a:srgbClr>
              </a:clrTo>
            </a:clrChange>
            <a:duotone>
              <a:prstClr val="black"/>
              <a:schemeClr val="tx2">
                <a:tint val="45000"/>
                <a:satMod val="400000"/>
              </a:schemeClr>
            </a:duotone>
          </a:blip>
          <a:stretch>
            <a:fillRect/>
          </a:stretch>
        </p:blipFill>
        <p:spPr>
          <a:xfrm>
            <a:off x="916557" y="4338163"/>
            <a:ext cx="794509" cy="604725"/>
          </a:xfrm>
          <a:prstGeom prst="rect">
            <a:avLst/>
          </a:prstGeom>
        </p:spPr>
      </p:pic>
      <p:sp>
        <p:nvSpPr>
          <p:cNvPr id="12" name="Рівнобедрений трикутник 11"/>
          <p:cNvSpPr/>
          <p:nvPr/>
        </p:nvSpPr>
        <p:spPr>
          <a:xfrm>
            <a:off x="3786208" y="4448207"/>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extBox 12"/>
          <p:cNvSpPr txBox="1"/>
          <p:nvPr/>
        </p:nvSpPr>
        <p:spPr>
          <a:xfrm>
            <a:off x="4180541" y="4474170"/>
            <a:ext cx="758541" cy="369332"/>
          </a:xfrm>
          <a:prstGeom prst="rect">
            <a:avLst/>
          </a:prstGeom>
          <a:noFill/>
        </p:spPr>
        <p:txBody>
          <a:bodyPr wrap="none" rtlCol="0">
            <a:spAutoFit/>
          </a:bodyPr>
          <a:lstStyle/>
          <a:p>
            <a:r>
              <a:rPr lang="uk-UA" b="1" dirty="0">
                <a:solidFill>
                  <a:srgbClr val="22517D"/>
                </a:solidFill>
                <a:effectLst>
                  <a:outerShdw blurRad="38100" dist="38100" dir="2700000" algn="tl">
                    <a:srgbClr val="000000">
                      <a:alpha val="43137"/>
                    </a:srgbClr>
                  </a:outerShdw>
                </a:effectLst>
              </a:rPr>
              <a:t>17,9%</a:t>
            </a:r>
          </a:p>
        </p:txBody>
      </p:sp>
      <p:pic>
        <p:nvPicPr>
          <p:cNvPr id="15" name="Рисунок 14"/>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71767" y="5040432"/>
            <a:ext cx="852948" cy="604725"/>
          </a:xfrm>
          <a:prstGeom prst="rect">
            <a:avLst/>
          </a:prstGeom>
        </p:spPr>
      </p:pic>
      <p:sp>
        <p:nvSpPr>
          <p:cNvPr id="17" name="Рівнобедрений трикутник 16"/>
          <p:cNvSpPr/>
          <p:nvPr/>
        </p:nvSpPr>
        <p:spPr>
          <a:xfrm>
            <a:off x="3786208" y="5183554"/>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Box 17"/>
          <p:cNvSpPr txBox="1"/>
          <p:nvPr/>
        </p:nvSpPr>
        <p:spPr>
          <a:xfrm>
            <a:off x="4181659" y="5150165"/>
            <a:ext cx="758541" cy="369332"/>
          </a:xfrm>
          <a:prstGeom prst="rect">
            <a:avLst/>
          </a:prstGeom>
          <a:noFill/>
        </p:spPr>
        <p:txBody>
          <a:bodyPr wrap="none" rtlCol="0">
            <a:spAutoFit/>
          </a:bodyPr>
          <a:lstStyle/>
          <a:p>
            <a:r>
              <a:rPr lang="uk-UA" b="1" dirty="0">
                <a:solidFill>
                  <a:srgbClr val="22517D"/>
                </a:solidFill>
                <a:effectLst>
                  <a:outerShdw blurRad="38100" dist="38100" dir="2700000" algn="tl">
                    <a:srgbClr val="000000">
                      <a:alpha val="43137"/>
                    </a:srgbClr>
                  </a:outerShdw>
                </a:effectLst>
              </a:rPr>
              <a:t>16,4%</a:t>
            </a:r>
          </a:p>
        </p:txBody>
      </p:sp>
      <p:pic>
        <p:nvPicPr>
          <p:cNvPr id="21" name="Рисунок 20"/>
          <p:cNvPicPr>
            <a:picLocks noChangeAspect="1"/>
          </p:cNvPicPr>
          <p:nvPr/>
        </p:nvPicPr>
        <p:blipFill>
          <a:blip r:embed="rId6">
            <a:clrChange>
              <a:clrFrom>
                <a:srgbClr val="FFFFFF"/>
              </a:clrFrom>
              <a:clrTo>
                <a:srgbClr val="FFFFFF">
                  <a:alpha val="0"/>
                </a:srgbClr>
              </a:clrTo>
            </a:clrChange>
            <a:duotone>
              <a:prstClr val="black"/>
              <a:schemeClr val="tx2">
                <a:tint val="45000"/>
                <a:satMod val="400000"/>
              </a:schemeClr>
            </a:duotone>
          </a:blip>
          <a:stretch>
            <a:fillRect/>
          </a:stretch>
        </p:blipFill>
        <p:spPr>
          <a:xfrm>
            <a:off x="916557" y="5828259"/>
            <a:ext cx="825649" cy="460019"/>
          </a:xfrm>
          <a:prstGeom prst="rect">
            <a:avLst/>
          </a:prstGeom>
        </p:spPr>
      </p:pic>
      <p:sp>
        <p:nvSpPr>
          <p:cNvPr id="22" name="Рівнобедрений трикутник 21"/>
          <p:cNvSpPr/>
          <p:nvPr/>
        </p:nvSpPr>
        <p:spPr>
          <a:xfrm>
            <a:off x="3786207" y="5806111"/>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TextBox 22"/>
          <p:cNvSpPr txBox="1"/>
          <p:nvPr/>
        </p:nvSpPr>
        <p:spPr>
          <a:xfrm>
            <a:off x="4191275" y="5827605"/>
            <a:ext cx="76335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15,3%</a:t>
            </a:r>
            <a:endParaRPr lang="uk-UA" b="1" dirty="0">
              <a:solidFill>
                <a:srgbClr val="22517D"/>
              </a:solidFill>
              <a:effectLst>
                <a:outerShdw blurRad="38100" dist="38100" dir="2700000" algn="tl">
                  <a:srgbClr val="000000">
                    <a:alpha val="43137"/>
                  </a:srgbClr>
                </a:outerShdw>
              </a:effectLst>
            </a:endParaRPr>
          </a:p>
        </p:txBody>
      </p:sp>
      <p:pic>
        <p:nvPicPr>
          <p:cNvPr id="25" name="Рисунок 24"/>
          <p:cNvPicPr>
            <a:picLocks noChangeAspect="1"/>
          </p:cNvPicPr>
          <p:nvPr/>
        </p:nvPicPr>
        <p:blipFill rotWithShape="1">
          <a:blip r:embed="rId7">
            <a:clrChange>
              <a:clrFrom>
                <a:srgbClr val="FFFFFF"/>
              </a:clrFrom>
              <a:clrTo>
                <a:srgbClr val="FFFFFF">
                  <a:alpha val="0"/>
                </a:srgbClr>
              </a:clrTo>
            </a:clrChange>
            <a:duotone>
              <a:prstClr val="black"/>
              <a:schemeClr val="tx2">
                <a:tint val="45000"/>
                <a:satMod val="400000"/>
              </a:schemeClr>
            </a:duotone>
          </a:blip>
          <a:srcRect t="16718" r="3637"/>
          <a:stretch/>
        </p:blipFill>
        <p:spPr>
          <a:xfrm>
            <a:off x="5191622" y="3780455"/>
            <a:ext cx="733532" cy="468158"/>
          </a:xfrm>
          <a:prstGeom prst="rect">
            <a:avLst/>
          </a:prstGeom>
        </p:spPr>
      </p:pic>
      <p:sp>
        <p:nvSpPr>
          <p:cNvPr id="27" name="Рівнобедрений трикутник 26"/>
          <p:cNvSpPr/>
          <p:nvPr/>
        </p:nvSpPr>
        <p:spPr>
          <a:xfrm>
            <a:off x="7413855" y="3791508"/>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9" name="Рисунок 28"/>
          <p:cNvPicPr>
            <a:picLocks noChangeAspect="1"/>
          </p:cNvPicPr>
          <p:nvPr/>
        </p:nvPicPr>
        <p:blipFill rotWithShape="1">
          <a:blip r:embed="rId8">
            <a:clrChange>
              <a:clrFrom>
                <a:srgbClr val="FFFFFF"/>
              </a:clrFrom>
              <a:clrTo>
                <a:srgbClr val="FFFFFF">
                  <a:alpha val="0"/>
                </a:srgbClr>
              </a:clrTo>
            </a:clrChange>
            <a:duotone>
              <a:prstClr val="black"/>
              <a:schemeClr val="tx2">
                <a:tint val="45000"/>
                <a:satMod val="400000"/>
              </a:schemeClr>
            </a:duotone>
          </a:blip>
          <a:srcRect l="22307" t="83493" r="63060" b="4561"/>
          <a:stretch/>
        </p:blipFill>
        <p:spPr>
          <a:xfrm>
            <a:off x="5269002" y="5073127"/>
            <a:ext cx="710470" cy="523408"/>
          </a:xfrm>
          <a:prstGeom prst="rect">
            <a:avLst/>
          </a:prstGeom>
        </p:spPr>
      </p:pic>
      <p:sp>
        <p:nvSpPr>
          <p:cNvPr id="31" name="Рівнобедрений трикутник 30"/>
          <p:cNvSpPr/>
          <p:nvPr/>
        </p:nvSpPr>
        <p:spPr>
          <a:xfrm>
            <a:off x="7427616" y="5151876"/>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TextBox 31"/>
          <p:cNvSpPr txBox="1"/>
          <p:nvPr/>
        </p:nvSpPr>
        <p:spPr>
          <a:xfrm>
            <a:off x="3059369" y="1835537"/>
            <a:ext cx="6581670" cy="400110"/>
          </a:xfrm>
          <a:prstGeom prst="rect">
            <a:avLst/>
          </a:prstGeom>
          <a:noFill/>
        </p:spPr>
        <p:txBody>
          <a:bodyPr wrap="square" rtlCol="0">
            <a:spAutoFit/>
          </a:bodyPr>
          <a:lstStyle/>
          <a:p>
            <a:pPr algn="ctr"/>
            <a:r>
              <a:rPr lang="uk-UA" sz="2000" b="1" dirty="0">
                <a:solidFill>
                  <a:srgbClr val="22517D"/>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Продукти харчування та безалкогольні напої</a:t>
            </a:r>
            <a:endParaRPr lang="uk-UA" sz="2000" dirty="0">
              <a:effectLst>
                <a:outerShdw blurRad="38100" dist="38100" dir="2700000" algn="tl">
                  <a:srgbClr val="000000">
                    <a:alpha val="43137"/>
                  </a:srgbClr>
                </a:outerShdw>
              </a:effectLst>
            </a:endParaRPr>
          </a:p>
        </p:txBody>
      </p:sp>
      <p:sp>
        <p:nvSpPr>
          <p:cNvPr id="34" name="TextBox 33"/>
          <p:cNvSpPr txBox="1"/>
          <p:nvPr/>
        </p:nvSpPr>
        <p:spPr>
          <a:xfrm>
            <a:off x="7667674" y="3780455"/>
            <a:ext cx="75854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13,9%</a:t>
            </a:r>
            <a:endParaRPr lang="uk-UA" b="1" dirty="0">
              <a:solidFill>
                <a:srgbClr val="22517D"/>
              </a:solidFill>
              <a:effectLst>
                <a:outerShdw blurRad="38100" dist="38100" dir="2700000" algn="tl">
                  <a:srgbClr val="000000">
                    <a:alpha val="43137"/>
                  </a:srgbClr>
                </a:outerShdw>
              </a:effectLst>
            </a:endParaRPr>
          </a:p>
        </p:txBody>
      </p:sp>
      <p:sp>
        <p:nvSpPr>
          <p:cNvPr id="35" name="TextBox 34"/>
          <p:cNvSpPr txBox="1"/>
          <p:nvPr/>
        </p:nvSpPr>
        <p:spPr>
          <a:xfrm>
            <a:off x="7752101" y="5132705"/>
            <a:ext cx="76335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12,0%</a:t>
            </a:r>
            <a:endParaRPr lang="uk-UA" b="1" dirty="0">
              <a:solidFill>
                <a:srgbClr val="22517D"/>
              </a:solidFill>
              <a:effectLst>
                <a:outerShdw blurRad="38100" dist="38100" dir="2700000" algn="tl">
                  <a:srgbClr val="000000">
                    <a:alpha val="43137"/>
                  </a:srgbClr>
                </a:outerShdw>
              </a:effectLst>
            </a:endParaRPr>
          </a:p>
        </p:txBody>
      </p:sp>
      <p:pic>
        <p:nvPicPr>
          <p:cNvPr id="36" name="Рисунок 35"/>
          <p:cNvPicPr>
            <a:picLocks noChangeAspect="1"/>
          </p:cNvPicPr>
          <p:nvPr/>
        </p:nvPicPr>
        <p:blipFill rotWithShape="1">
          <a:blip r:embed="rId9">
            <a:clrChange>
              <a:clrFrom>
                <a:srgbClr val="FFFFFF"/>
              </a:clrFrom>
              <a:clrTo>
                <a:srgbClr val="FFFFFF">
                  <a:alpha val="0"/>
                </a:srgbClr>
              </a:clrTo>
            </a:clrChange>
          </a:blip>
          <a:srcRect l="5516" t="5988" r="15793" b="4778"/>
          <a:stretch/>
        </p:blipFill>
        <p:spPr>
          <a:xfrm>
            <a:off x="5404316" y="5765933"/>
            <a:ext cx="372552" cy="439700"/>
          </a:xfrm>
          <a:prstGeom prst="rect">
            <a:avLst/>
          </a:prstGeom>
        </p:spPr>
      </p:pic>
      <p:sp>
        <p:nvSpPr>
          <p:cNvPr id="37" name="Рівнобедрений трикутник 36"/>
          <p:cNvSpPr/>
          <p:nvPr/>
        </p:nvSpPr>
        <p:spPr>
          <a:xfrm>
            <a:off x="7454515" y="5822704"/>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TextBox 37"/>
          <p:cNvSpPr txBox="1"/>
          <p:nvPr/>
        </p:nvSpPr>
        <p:spPr>
          <a:xfrm>
            <a:off x="7783402" y="5836765"/>
            <a:ext cx="64633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7,4%</a:t>
            </a:r>
            <a:endParaRPr lang="uk-UA" b="1" dirty="0">
              <a:solidFill>
                <a:srgbClr val="22517D"/>
              </a:solidFill>
              <a:effectLst>
                <a:outerShdw blurRad="38100" dist="38100" dir="2700000" algn="tl">
                  <a:srgbClr val="000000">
                    <a:alpha val="43137"/>
                  </a:srgbClr>
                </a:outerShdw>
              </a:effectLst>
            </a:endParaRPr>
          </a:p>
        </p:txBody>
      </p:sp>
      <p:sp>
        <p:nvSpPr>
          <p:cNvPr id="39" name="TextBox 38"/>
          <p:cNvSpPr txBox="1"/>
          <p:nvPr/>
        </p:nvSpPr>
        <p:spPr>
          <a:xfrm>
            <a:off x="856854" y="2857079"/>
            <a:ext cx="1909187" cy="369332"/>
          </a:xfrm>
          <a:prstGeom prst="rect">
            <a:avLst/>
          </a:prstGeom>
          <a:noFill/>
        </p:spPr>
        <p:txBody>
          <a:bodyPr wrap="square" rtlCol="0">
            <a:spAutoFit/>
          </a:bodyPr>
          <a:lstStyle/>
          <a:p>
            <a:pPr algn="ctr"/>
            <a:r>
              <a:rPr lang="uk-UA" b="1" u="sng" dirty="0" smtClean="0">
                <a:solidFill>
                  <a:srgbClr val="0070C0"/>
                </a:solidFill>
                <a:latin typeface="Arial" panose="020B0604020202020204" pitchFamily="34" charset="0"/>
                <a:cs typeface="Arial" panose="020B0604020202020204" pitchFamily="34" charset="0"/>
              </a:rPr>
              <a:t>Подорожчали</a:t>
            </a:r>
            <a:endParaRPr lang="uk-UA" b="1" u="sng" dirty="0">
              <a:solidFill>
                <a:srgbClr val="0070C0"/>
              </a:solidFill>
              <a:latin typeface="Arial" panose="020B0604020202020204" pitchFamily="34" charset="0"/>
              <a:cs typeface="Arial" panose="020B0604020202020204" pitchFamily="34" charset="0"/>
            </a:endParaRPr>
          </a:p>
        </p:txBody>
      </p:sp>
      <p:sp>
        <p:nvSpPr>
          <p:cNvPr id="44" name="TextBox 43"/>
          <p:cNvSpPr txBox="1"/>
          <p:nvPr/>
        </p:nvSpPr>
        <p:spPr>
          <a:xfrm>
            <a:off x="8814272" y="2795190"/>
            <a:ext cx="1845377" cy="369332"/>
          </a:xfrm>
          <a:prstGeom prst="rect">
            <a:avLst/>
          </a:prstGeom>
          <a:noFill/>
        </p:spPr>
        <p:txBody>
          <a:bodyPr wrap="none" rtlCol="0">
            <a:spAutoFit/>
          </a:bodyPr>
          <a:lstStyle/>
          <a:p>
            <a:pPr algn="ctr"/>
            <a:r>
              <a:rPr lang="uk-UA" b="1" u="sng" dirty="0" smtClean="0">
                <a:solidFill>
                  <a:srgbClr val="386641"/>
                </a:solidFill>
                <a:latin typeface="Bandera Pro" panose="02060504040200020004" pitchFamily="18" charset="0"/>
              </a:rPr>
              <a:t>Подешевшали</a:t>
            </a:r>
            <a:endParaRPr lang="uk-UA" b="1" u="sng" dirty="0">
              <a:solidFill>
                <a:srgbClr val="386641"/>
              </a:solidFill>
              <a:latin typeface="Bandera Pro" panose="02060504040200020004" pitchFamily="18" charset="0"/>
            </a:endParaRPr>
          </a:p>
        </p:txBody>
      </p:sp>
      <p:sp>
        <p:nvSpPr>
          <p:cNvPr id="45" name="Рівнобедрений трикутник 44"/>
          <p:cNvSpPr/>
          <p:nvPr/>
        </p:nvSpPr>
        <p:spPr>
          <a:xfrm flipV="1">
            <a:off x="10690422" y="3737986"/>
            <a:ext cx="275765" cy="325516"/>
          </a:xfrm>
          <a:prstGeom prst="triangle">
            <a:avLst/>
          </a:prstGeom>
          <a:solidFill>
            <a:srgbClr val="386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8C9652"/>
              </a:solidFill>
            </a:endParaRPr>
          </a:p>
        </p:txBody>
      </p:sp>
      <p:sp>
        <p:nvSpPr>
          <p:cNvPr id="46" name="TextBox 45"/>
          <p:cNvSpPr txBox="1"/>
          <p:nvPr/>
        </p:nvSpPr>
        <p:spPr>
          <a:xfrm>
            <a:off x="10933033" y="3658946"/>
            <a:ext cx="758541" cy="369332"/>
          </a:xfrm>
          <a:prstGeom prst="rect">
            <a:avLst/>
          </a:prstGeom>
          <a:noFill/>
        </p:spPr>
        <p:txBody>
          <a:bodyPr wrap="none" rtlCol="0">
            <a:spAutoFit/>
          </a:bodyPr>
          <a:lstStyle/>
          <a:p>
            <a:r>
              <a:rPr lang="uk-UA" b="1" dirty="0">
                <a:solidFill>
                  <a:srgbClr val="22517D"/>
                </a:solidFill>
                <a:effectLst>
                  <a:outerShdw blurRad="38100" dist="38100" dir="2700000" algn="tl">
                    <a:srgbClr val="000000">
                      <a:alpha val="43137"/>
                    </a:srgbClr>
                  </a:outerShdw>
                </a:effectLst>
              </a:rPr>
              <a:t>42,8%</a:t>
            </a:r>
          </a:p>
        </p:txBody>
      </p:sp>
      <p:pic>
        <p:nvPicPr>
          <p:cNvPr id="48" name="Рисунок 47"/>
          <p:cNvPicPr>
            <a:picLocks noChangeAspect="1"/>
          </p:cNvPicPr>
          <p:nvPr/>
        </p:nvPicPr>
        <p:blipFill rotWithShape="1">
          <a:blip r:embed="rId10">
            <a:clrChange>
              <a:clrFrom>
                <a:srgbClr val="FFFFFF"/>
              </a:clrFrom>
              <a:clrTo>
                <a:srgbClr val="FFFFFF">
                  <a:alpha val="0"/>
                </a:srgbClr>
              </a:clrTo>
            </a:clrChange>
            <a:duotone>
              <a:prstClr val="black"/>
              <a:schemeClr val="tx2">
                <a:tint val="45000"/>
                <a:satMod val="400000"/>
              </a:schemeClr>
            </a:duotone>
          </a:blip>
          <a:srcRect t="67402" r="-1715" b="19758"/>
          <a:stretch/>
        </p:blipFill>
        <p:spPr>
          <a:xfrm>
            <a:off x="8890852" y="5815135"/>
            <a:ext cx="883913" cy="576585"/>
          </a:xfrm>
          <a:prstGeom prst="rect">
            <a:avLst/>
          </a:prstGeom>
        </p:spPr>
      </p:pic>
      <p:sp>
        <p:nvSpPr>
          <p:cNvPr id="50" name="Рівнобедрений трикутник 49"/>
          <p:cNvSpPr/>
          <p:nvPr/>
        </p:nvSpPr>
        <p:spPr>
          <a:xfrm flipV="1">
            <a:off x="10733659" y="5858673"/>
            <a:ext cx="275765" cy="325516"/>
          </a:xfrm>
          <a:prstGeom prst="triangle">
            <a:avLst/>
          </a:prstGeom>
          <a:solidFill>
            <a:srgbClr val="386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8C9652"/>
              </a:solidFill>
            </a:endParaRPr>
          </a:p>
        </p:txBody>
      </p:sp>
      <p:pic>
        <p:nvPicPr>
          <p:cNvPr id="51" name="Рисунок 50"/>
          <p:cNvPicPr>
            <a:picLocks noChangeAspect="1"/>
          </p:cNvPicPr>
          <p:nvPr/>
        </p:nvPicPr>
        <p:blipFill>
          <a:blip r:embed="rId11">
            <a:clrChange>
              <a:clrFrom>
                <a:srgbClr val="FFFFFF"/>
              </a:clrFrom>
              <a:clrTo>
                <a:srgbClr val="FFFFFF">
                  <a:alpha val="0"/>
                </a:srgbClr>
              </a:clrTo>
            </a:clrChange>
            <a:duotone>
              <a:prstClr val="black"/>
              <a:schemeClr val="tx2">
                <a:tint val="45000"/>
                <a:satMod val="400000"/>
              </a:schemeClr>
            </a:duotone>
          </a:blip>
          <a:stretch>
            <a:fillRect/>
          </a:stretch>
        </p:blipFill>
        <p:spPr>
          <a:xfrm>
            <a:off x="8977008" y="4335108"/>
            <a:ext cx="759952" cy="519149"/>
          </a:xfrm>
          <a:prstGeom prst="rect">
            <a:avLst/>
          </a:prstGeom>
        </p:spPr>
      </p:pic>
      <p:sp>
        <p:nvSpPr>
          <p:cNvPr id="52" name="Рівнобедрений трикутник 51"/>
          <p:cNvSpPr/>
          <p:nvPr/>
        </p:nvSpPr>
        <p:spPr>
          <a:xfrm flipV="1">
            <a:off x="10685760" y="4478217"/>
            <a:ext cx="275765" cy="325516"/>
          </a:xfrm>
          <a:prstGeom prst="triangle">
            <a:avLst/>
          </a:prstGeom>
          <a:solidFill>
            <a:srgbClr val="386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8C9652"/>
              </a:solidFill>
            </a:endParaRPr>
          </a:p>
        </p:txBody>
      </p:sp>
      <p:sp>
        <p:nvSpPr>
          <p:cNvPr id="53" name="TextBox 52"/>
          <p:cNvSpPr txBox="1"/>
          <p:nvPr/>
        </p:nvSpPr>
        <p:spPr>
          <a:xfrm>
            <a:off x="10974675" y="4399588"/>
            <a:ext cx="641522" cy="369332"/>
          </a:xfrm>
          <a:prstGeom prst="rect">
            <a:avLst/>
          </a:prstGeom>
          <a:noFill/>
        </p:spPr>
        <p:txBody>
          <a:bodyPr wrap="none" rtlCol="0">
            <a:spAutoFit/>
          </a:bodyPr>
          <a:lstStyle/>
          <a:p>
            <a:r>
              <a:rPr lang="uk-UA" b="1" dirty="0">
                <a:solidFill>
                  <a:srgbClr val="22517D"/>
                </a:solidFill>
                <a:effectLst>
                  <a:outerShdw blurRad="38100" dist="38100" dir="2700000" algn="tl">
                    <a:srgbClr val="000000">
                      <a:alpha val="43137"/>
                    </a:srgbClr>
                  </a:outerShdw>
                </a:effectLst>
              </a:rPr>
              <a:t>9,4%</a:t>
            </a:r>
          </a:p>
        </p:txBody>
      </p:sp>
      <p:pic>
        <p:nvPicPr>
          <p:cNvPr id="54" name="Рисунок 53"/>
          <p:cNvPicPr>
            <a:picLocks noChangeAspect="1"/>
          </p:cNvPicPr>
          <p:nvPr/>
        </p:nvPicPr>
        <p:blipFill>
          <a:blip r:embed="rId12">
            <a:clrChange>
              <a:clrFrom>
                <a:srgbClr val="FFFFFF"/>
              </a:clrFrom>
              <a:clrTo>
                <a:srgbClr val="FFFFFF">
                  <a:alpha val="0"/>
                </a:srgbClr>
              </a:clrTo>
            </a:clrChange>
            <a:duotone>
              <a:prstClr val="black"/>
              <a:schemeClr val="tx2">
                <a:tint val="45000"/>
                <a:satMod val="400000"/>
              </a:schemeClr>
            </a:duotone>
          </a:blip>
          <a:stretch>
            <a:fillRect/>
          </a:stretch>
        </p:blipFill>
        <p:spPr>
          <a:xfrm>
            <a:off x="8958645" y="5053843"/>
            <a:ext cx="863373" cy="514551"/>
          </a:xfrm>
          <a:prstGeom prst="rect">
            <a:avLst/>
          </a:prstGeom>
        </p:spPr>
      </p:pic>
      <p:sp>
        <p:nvSpPr>
          <p:cNvPr id="55" name="Рівнобедрений трикутник 54"/>
          <p:cNvSpPr/>
          <p:nvPr/>
        </p:nvSpPr>
        <p:spPr>
          <a:xfrm flipV="1">
            <a:off x="10708404" y="5210033"/>
            <a:ext cx="275765" cy="325516"/>
          </a:xfrm>
          <a:prstGeom prst="triangle">
            <a:avLst/>
          </a:prstGeom>
          <a:solidFill>
            <a:srgbClr val="386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rgbClr val="8C9652"/>
              </a:solidFill>
            </a:endParaRPr>
          </a:p>
        </p:txBody>
      </p:sp>
      <p:sp>
        <p:nvSpPr>
          <p:cNvPr id="56" name="TextBox 55"/>
          <p:cNvSpPr txBox="1"/>
          <p:nvPr/>
        </p:nvSpPr>
        <p:spPr>
          <a:xfrm>
            <a:off x="10984169" y="5188125"/>
            <a:ext cx="641522" cy="369332"/>
          </a:xfrm>
          <a:prstGeom prst="rect">
            <a:avLst/>
          </a:prstGeom>
          <a:noFill/>
        </p:spPr>
        <p:txBody>
          <a:bodyPr wrap="none" rtlCol="0">
            <a:spAutoFit/>
          </a:bodyPr>
          <a:lstStyle/>
          <a:p>
            <a:r>
              <a:rPr lang="uk-UA" b="1" dirty="0">
                <a:solidFill>
                  <a:srgbClr val="22517D"/>
                </a:solidFill>
                <a:effectLst>
                  <a:outerShdw blurRad="38100" dist="38100" dir="2700000" algn="tl">
                    <a:srgbClr val="000000">
                      <a:alpha val="43137"/>
                    </a:srgbClr>
                  </a:outerShdw>
                </a:effectLst>
              </a:rPr>
              <a:t>8,3%</a:t>
            </a:r>
          </a:p>
        </p:txBody>
      </p:sp>
      <p:sp>
        <p:nvSpPr>
          <p:cNvPr id="57" name="TextBox 56"/>
          <p:cNvSpPr txBox="1"/>
          <p:nvPr/>
        </p:nvSpPr>
        <p:spPr>
          <a:xfrm>
            <a:off x="11019324" y="5858673"/>
            <a:ext cx="692231" cy="369332"/>
          </a:xfrm>
          <a:prstGeom prst="rect">
            <a:avLst/>
          </a:prstGeom>
          <a:noFill/>
        </p:spPr>
        <p:txBody>
          <a:bodyPr wrap="square" rtlCol="0">
            <a:spAutoFit/>
          </a:bodyPr>
          <a:lstStyle/>
          <a:p>
            <a:r>
              <a:rPr lang="uk-UA" b="1" dirty="0">
                <a:solidFill>
                  <a:srgbClr val="22517D"/>
                </a:solidFill>
                <a:effectLst>
                  <a:outerShdw blurRad="38100" dist="38100" dir="2700000" algn="tl">
                    <a:srgbClr val="000000">
                      <a:alpha val="43137"/>
                    </a:srgbClr>
                  </a:outerShdw>
                </a:effectLst>
              </a:rPr>
              <a:t>4,3%</a:t>
            </a:r>
          </a:p>
        </p:txBody>
      </p:sp>
      <p:pic>
        <p:nvPicPr>
          <p:cNvPr id="58" name="Рисунок 57"/>
          <p:cNvPicPr>
            <a:picLocks noChangeAspect="1"/>
          </p:cNvPicPr>
          <p:nvPr/>
        </p:nvPicPr>
        <p:blipFill>
          <a:blip r:embed="rId13">
            <a:clrChange>
              <a:clrFrom>
                <a:srgbClr val="F7F7F7"/>
              </a:clrFrom>
              <a:clrTo>
                <a:srgbClr val="F7F7F7">
                  <a:alpha val="0"/>
                </a:srgbClr>
              </a:clrTo>
            </a:clrChange>
          </a:blip>
          <a:stretch>
            <a:fillRect/>
          </a:stretch>
        </p:blipFill>
        <p:spPr>
          <a:xfrm>
            <a:off x="5171196" y="4297613"/>
            <a:ext cx="943891" cy="572279"/>
          </a:xfrm>
          <a:prstGeom prst="rect">
            <a:avLst/>
          </a:prstGeom>
        </p:spPr>
      </p:pic>
      <p:sp>
        <p:nvSpPr>
          <p:cNvPr id="59" name="Рівнобедрений трикутник 58"/>
          <p:cNvSpPr/>
          <p:nvPr/>
        </p:nvSpPr>
        <p:spPr>
          <a:xfrm>
            <a:off x="7414120" y="4463558"/>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TextBox 59"/>
          <p:cNvSpPr txBox="1"/>
          <p:nvPr/>
        </p:nvSpPr>
        <p:spPr>
          <a:xfrm>
            <a:off x="7727298" y="4482427"/>
            <a:ext cx="75854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13,4%</a:t>
            </a:r>
            <a:endParaRPr lang="uk-UA" b="1" dirty="0">
              <a:solidFill>
                <a:srgbClr val="22517D"/>
              </a:solidFill>
              <a:effectLst>
                <a:outerShdw blurRad="38100" dist="38100" dir="2700000" algn="tl">
                  <a:srgbClr val="000000">
                    <a:alpha val="43137"/>
                  </a:srgbClr>
                </a:outerShdw>
              </a:effectLst>
            </a:endParaRPr>
          </a:p>
        </p:txBody>
      </p:sp>
      <p:sp>
        <p:nvSpPr>
          <p:cNvPr id="47" name="Прямокутник 46"/>
          <p:cNvSpPr/>
          <p:nvPr/>
        </p:nvSpPr>
        <p:spPr>
          <a:xfrm>
            <a:off x="9313899" y="3712222"/>
            <a:ext cx="1613876" cy="38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a:solidFill>
                  <a:srgbClr val="273373"/>
                </a:solidFill>
                <a:latin typeface="Arial" panose="020B0604020202020204" pitchFamily="34" charset="0"/>
                <a:cs typeface="Arial" panose="020B0604020202020204" pitchFamily="34" charset="0"/>
              </a:rPr>
              <a:t>Я</a:t>
            </a:r>
            <a:r>
              <a:rPr lang="uk-UA" sz="1200" b="1" dirty="0" smtClean="0">
                <a:solidFill>
                  <a:srgbClr val="273373"/>
                </a:solidFill>
                <a:latin typeface="Arial" panose="020B0604020202020204" pitchFamily="34" charset="0"/>
                <a:cs typeface="Arial" panose="020B0604020202020204" pitchFamily="34" charset="0"/>
              </a:rPr>
              <a:t>йця</a:t>
            </a:r>
            <a:endParaRPr lang="uk-UA" sz="1200" b="1" dirty="0">
              <a:solidFill>
                <a:srgbClr val="273373"/>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14">
            <a:clrChange>
              <a:clrFrom>
                <a:srgbClr val="FFFFFF"/>
              </a:clrFrom>
              <a:clrTo>
                <a:srgbClr val="FFFFFF">
                  <a:alpha val="0"/>
                </a:srgbClr>
              </a:clrTo>
            </a:clrChange>
            <a:duotone>
              <a:prstClr val="black"/>
              <a:schemeClr val="tx2">
                <a:tint val="45000"/>
                <a:satMod val="400000"/>
              </a:schemeClr>
            </a:duotone>
          </a:blip>
          <a:stretch>
            <a:fillRect/>
          </a:stretch>
        </p:blipFill>
        <p:spPr>
          <a:xfrm>
            <a:off x="8945210" y="3712222"/>
            <a:ext cx="797266" cy="525730"/>
          </a:xfrm>
          <a:prstGeom prst="rect">
            <a:avLst/>
          </a:prstGeom>
        </p:spPr>
      </p:pic>
      <p:sp>
        <p:nvSpPr>
          <p:cNvPr id="49" name="Прямокутник 48"/>
          <p:cNvSpPr/>
          <p:nvPr/>
        </p:nvSpPr>
        <p:spPr>
          <a:xfrm>
            <a:off x="9339509" y="4389286"/>
            <a:ext cx="1613876" cy="388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smtClean="0">
                <a:solidFill>
                  <a:srgbClr val="273373"/>
                </a:solidFill>
                <a:latin typeface="Arial" panose="020B0604020202020204" pitchFamily="34" charset="0"/>
                <a:cs typeface="Arial" panose="020B0604020202020204" pitchFamily="34" charset="0"/>
              </a:rPr>
              <a:t>Сало</a:t>
            </a:r>
            <a:endParaRPr lang="uk-UA" sz="1200" b="1" dirty="0">
              <a:solidFill>
                <a:srgbClr val="273373"/>
              </a:solidFill>
              <a:latin typeface="Arial" panose="020B0604020202020204" pitchFamily="34" charset="0"/>
              <a:cs typeface="Arial" panose="020B0604020202020204" pitchFamily="34" charset="0"/>
            </a:endParaRPr>
          </a:p>
        </p:txBody>
      </p:sp>
      <p:sp>
        <p:nvSpPr>
          <p:cNvPr id="62" name="Прямокутник 61"/>
          <p:cNvSpPr/>
          <p:nvPr/>
        </p:nvSpPr>
        <p:spPr>
          <a:xfrm>
            <a:off x="9390331" y="5206917"/>
            <a:ext cx="1613876" cy="38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smtClean="0">
                <a:solidFill>
                  <a:srgbClr val="273373"/>
                </a:solidFill>
                <a:latin typeface="Arial" panose="020B0604020202020204" pitchFamily="34" charset="0"/>
                <a:cs typeface="Arial" panose="020B0604020202020204" pitchFamily="34" charset="0"/>
              </a:rPr>
              <a:t>Масло</a:t>
            </a:r>
            <a:endParaRPr lang="uk-UA" sz="1200" b="1" dirty="0">
              <a:solidFill>
                <a:srgbClr val="273373"/>
              </a:solidFill>
              <a:latin typeface="Arial" panose="020B0604020202020204" pitchFamily="34" charset="0"/>
              <a:cs typeface="Arial" panose="020B0604020202020204" pitchFamily="34" charset="0"/>
            </a:endParaRPr>
          </a:p>
        </p:txBody>
      </p:sp>
      <p:sp>
        <p:nvSpPr>
          <p:cNvPr id="63" name="Прямокутник 62"/>
          <p:cNvSpPr/>
          <p:nvPr/>
        </p:nvSpPr>
        <p:spPr>
          <a:xfrm>
            <a:off x="9602215" y="5849425"/>
            <a:ext cx="1330872" cy="351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b="1" dirty="0" smtClean="0">
                <a:solidFill>
                  <a:srgbClr val="22517D"/>
                </a:solidFill>
                <a:latin typeface="Arial" panose="020B0604020202020204" pitchFamily="34" charset="0"/>
                <a:cs typeface="Arial" panose="020B0604020202020204" pitchFamily="34" charset="0"/>
              </a:rPr>
              <a:t>М’ясо та м'ясопродукти</a:t>
            </a:r>
            <a:endParaRPr lang="uk-UA" sz="1200" b="1" dirty="0">
              <a:solidFill>
                <a:srgbClr val="22517D"/>
              </a:solidFill>
              <a:latin typeface="Arial" panose="020B0604020202020204" pitchFamily="34" charset="0"/>
              <a:cs typeface="Arial" panose="020B0604020202020204" pitchFamily="34" charset="0"/>
            </a:endParaRPr>
          </a:p>
        </p:txBody>
      </p:sp>
      <p:sp>
        <p:nvSpPr>
          <p:cNvPr id="64" name="Прямокутник 63"/>
          <p:cNvSpPr/>
          <p:nvPr/>
        </p:nvSpPr>
        <p:spPr>
          <a:xfrm>
            <a:off x="5866347" y="3870091"/>
            <a:ext cx="1638482" cy="28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273373"/>
                </a:solidFill>
                <a:latin typeface="Arial" panose="020B0604020202020204" pitchFamily="34" charset="0"/>
                <a:cs typeface="Arial" panose="020B0604020202020204" pitchFamily="34" charset="0"/>
              </a:rPr>
              <a:t>Соняшникова олія </a:t>
            </a:r>
            <a:endParaRPr lang="uk-UA" sz="1200" dirty="0">
              <a:solidFill>
                <a:srgbClr val="273373"/>
              </a:solidFill>
              <a:latin typeface="Arial" panose="020B0604020202020204" pitchFamily="34" charset="0"/>
              <a:cs typeface="Arial" panose="020B0604020202020204" pitchFamily="34" charset="0"/>
            </a:endParaRPr>
          </a:p>
        </p:txBody>
      </p:sp>
      <p:sp>
        <p:nvSpPr>
          <p:cNvPr id="65" name="Прямокутник 64"/>
          <p:cNvSpPr/>
          <p:nvPr/>
        </p:nvSpPr>
        <p:spPr>
          <a:xfrm>
            <a:off x="1820862" y="3868389"/>
            <a:ext cx="1638482" cy="28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273373"/>
                </a:solidFill>
                <a:latin typeface="Arial" panose="020B0604020202020204" pitchFamily="34" charset="0"/>
                <a:cs typeface="Arial" panose="020B0604020202020204" pitchFamily="34" charset="0"/>
              </a:rPr>
              <a:t>Продукти переробки зернових</a:t>
            </a:r>
            <a:endParaRPr lang="uk-UA" sz="1200" dirty="0">
              <a:solidFill>
                <a:srgbClr val="273373"/>
              </a:solidFill>
              <a:latin typeface="Arial" panose="020B0604020202020204" pitchFamily="34" charset="0"/>
              <a:cs typeface="Arial" panose="020B0604020202020204" pitchFamily="34" charset="0"/>
            </a:endParaRPr>
          </a:p>
        </p:txBody>
      </p:sp>
      <p:sp>
        <p:nvSpPr>
          <p:cNvPr id="66" name="Прямокутник 65"/>
          <p:cNvSpPr/>
          <p:nvPr/>
        </p:nvSpPr>
        <p:spPr>
          <a:xfrm>
            <a:off x="5917807" y="4494762"/>
            <a:ext cx="1638482" cy="28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273373"/>
                </a:solidFill>
                <a:latin typeface="Arial" panose="020B0604020202020204" pitchFamily="34" charset="0"/>
                <a:cs typeface="Arial" panose="020B0604020202020204" pitchFamily="34" charset="0"/>
              </a:rPr>
              <a:t>Макаронні вироби</a:t>
            </a:r>
            <a:endParaRPr lang="uk-UA" sz="1200" dirty="0">
              <a:solidFill>
                <a:srgbClr val="273373"/>
              </a:solidFill>
              <a:latin typeface="Arial" panose="020B0604020202020204" pitchFamily="34" charset="0"/>
              <a:cs typeface="Arial" panose="020B0604020202020204" pitchFamily="34" charset="0"/>
            </a:endParaRPr>
          </a:p>
        </p:txBody>
      </p:sp>
      <p:sp>
        <p:nvSpPr>
          <p:cNvPr id="67" name="Прямокутник 66"/>
          <p:cNvSpPr/>
          <p:nvPr/>
        </p:nvSpPr>
        <p:spPr>
          <a:xfrm>
            <a:off x="1978251" y="4599171"/>
            <a:ext cx="1103740" cy="21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273373"/>
                </a:solidFill>
                <a:latin typeface="Arial" panose="020B0604020202020204" pitchFamily="34" charset="0"/>
                <a:cs typeface="Arial" panose="020B0604020202020204" pitchFamily="34" charset="0"/>
              </a:rPr>
              <a:t>Фрукти</a:t>
            </a:r>
            <a:endParaRPr lang="uk-UA" sz="1200" dirty="0">
              <a:solidFill>
                <a:srgbClr val="273373"/>
              </a:solidFill>
              <a:latin typeface="Arial" panose="020B0604020202020204" pitchFamily="34" charset="0"/>
              <a:cs typeface="Arial" panose="020B0604020202020204" pitchFamily="34" charset="0"/>
            </a:endParaRPr>
          </a:p>
        </p:txBody>
      </p:sp>
      <p:sp>
        <p:nvSpPr>
          <p:cNvPr id="68" name="Прямокутник 67"/>
          <p:cNvSpPr/>
          <p:nvPr/>
        </p:nvSpPr>
        <p:spPr>
          <a:xfrm>
            <a:off x="1866128" y="5239822"/>
            <a:ext cx="1230243" cy="351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1D3379"/>
                </a:solidFill>
                <a:latin typeface="Arial" panose="020B0604020202020204" pitchFamily="34" charset="0"/>
                <a:cs typeface="Arial" panose="020B0604020202020204" pitchFamily="34" charset="0"/>
              </a:rPr>
              <a:t>Овочі </a:t>
            </a:r>
            <a:endParaRPr lang="uk-UA" sz="1200" dirty="0">
              <a:solidFill>
                <a:srgbClr val="1D3379"/>
              </a:solidFill>
              <a:latin typeface="Arial" panose="020B0604020202020204" pitchFamily="34" charset="0"/>
              <a:cs typeface="Arial" panose="020B0604020202020204" pitchFamily="34" charset="0"/>
            </a:endParaRPr>
          </a:p>
        </p:txBody>
      </p:sp>
      <p:sp>
        <p:nvSpPr>
          <p:cNvPr id="61" name="Прямокутник 60"/>
          <p:cNvSpPr/>
          <p:nvPr/>
        </p:nvSpPr>
        <p:spPr>
          <a:xfrm>
            <a:off x="5906456" y="5125989"/>
            <a:ext cx="1638482" cy="38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1D3379"/>
                </a:solidFill>
                <a:latin typeface="Arial" panose="020B0604020202020204" pitchFamily="34" charset="0"/>
                <a:cs typeface="Arial" panose="020B0604020202020204" pitchFamily="34" charset="0"/>
              </a:rPr>
              <a:t>Риба та продукти </a:t>
            </a:r>
          </a:p>
          <a:p>
            <a:pPr algn="ctr"/>
            <a:r>
              <a:rPr lang="uk-UA" sz="1200" dirty="0" smtClean="0">
                <a:solidFill>
                  <a:srgbClr val="1D3379"/>
                </a:solidFill>
                <a:latin typeface="Arial" panose="020B0604020202020204" pitchFamily="34" charset="0"/>
                <a:cs typeface="Arial" panose="020B0604020202020204" pitchFamily="34" charset="0"/>
              </a:rPr>
              <a:t>з риби</a:t>
            </a:r>
            <a:endParaRPr lang="uk-UA" sz="1200" dirty="0">
              <a:solidFill>
                <a:srgbClr val="1D3379"/>
              </a:solidFill>
              <a:latin typeface="Arial" panose="020B0604020202020204" pitchFamily="34" charset="0"/>
              <a:cs typeface="Arial" panose="020B0604020202020204" pitchFamily="34" charset="0"/>
            </a:endParaRPr>
          </a:p>
        </p:txBody>
      </p:sp>
      <p:sp>
        <p:nvSpPr>
          <p:cNvPr id="70" name="Прямокутник 69"/>
          <p:cNvSpPr/>
          <p:nvPr/>
        </p:nvSpPr>
        <p:spPr>
          <a:xfrm>
            <a:off x="1869547" y="5846523"/>
            <a:ext cx="1379342" cy="355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1D3379"/>
                </a:solidFill>
                <a:latin typeface="Arial" panose="020B0604020202020204" pitchFamily="34" charset="0"/>
                <a:cs typeface="Arial" panose="020B0604020202020204" pitchFamily="34" charset="0"/>
              </a:rPr>
              <a:t>Хліб</a:t>
            </a:r>
            <a:endParaRPr lang="uk-UA" sz="1200" dirty="0">
              <a:solidFill>
                <a:srgbClr val="1D3379"/>
              </a:solidFill>
              <a:latin typeface="Arial" panose="020B0604020202020204" pitchFamily="34" charset="0"/>
              <a:cs typeface="Arial" panose="020B0604020202020204" pitchFamily="34" charset="0"/>
            </a:endParaRPr>
          </a:p>
        </p:txBody>
      </p:sp>
      <p:sp>
        <p:nvSpPr>
          <p:cNvPr id="71" name="Прямокутник 70"/>
          <p:cNvSpPr/>
          <p:nvPr/>
        </p:nvSpPr>
        <p:spPr>
          <a:xfrm>
            <a:off x="6040320" y="5815135"/>
            <a:ext cx="1281963" cy="38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22517D"/>
                </a:solidFill>
                <a:latin typeface="Arial" panose="020B0604020202020204" pitchFamily="34" charset="0"/>
                <a:cs typeface="Arial" panose="020B0604020202020204" pitchFamily="34" charset="0"/>
              </a:rPr>
              <a:t>Безалкогольні напої</a:t>
            </a:r>
            <a:endParaRPr lang="uk-UA" sz="1200" dirty="0">
              <a:solidFill>
                <a:srgbClr val="2251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282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63526" y="367990"/>
            <a:ext cx="11174818" cy="6200078"/>
          </a:xfrm>
          <a:ln w="38100">
            <a:solidFill>
              <a:srgbClr val="22517D"/>
            </a:solidFill>
          </a:ln>
        </p:spPr>
        <p:txBody>
          <a:bodyPr>
            <a:noAutofit/>
          </a:bodyPr>
          <a:lstStyle/>
          <a:p>
            <a:pPr marL="457200" indent="-457200">
              <a:buFont typeface="Wingdings" panose="05000000000000000000" pitchFamily="2" charset="2"/>
              <a:buChar char="q"/>
            </a:pPr>
            <a:r>
              <a:rPr lang="ru-RU" sz="3200" b="1" i="1" spc="-50" dirty="0">
                <a:solidFill>
                  <a:srgbClr val="22517D"/>
                </a:solidFill>
              </a:rPr>
              <a:t>Цінова ситуація на споживчому ринку області </a:t>
            </a:r>
            <a:r>
              <a:rPr lang="ru-RU" sz="3200" b="1" i="1" spc="-50" dirty="0" smtClean="0">
                <a:solidFill>
                  <a:srgbClr val="22517D"/>
                </a:solidFill>
              </a:rPr>
              <a:t>                </a:t>
            </a:r>
            <a:endParaRPr lang="en-US" sz="3200" b="1" i="1" spc="-50" dirty="0" smtClean="0">
              <a:solidFill>
                <a:srgbClr val="22517D"/>
              </a:solidFill>
            </a:endParaRPr>
          </a:p>
          <a:p>
            <a:pPr marL="0" indent="0">
              <a:buNone/>
            </a:pPr>
            <a:r>
              <a:rPr lang="en-US" sz="3200" b="1" i="1" spc="-50" dirty="0" smtClean="0">
                <a:solidFill>
                  <a:srgbClr val="22517D"/>
                </a:solidFill>
              </a:rPr>
              <a:t>     </a:t>
            </a:r>
            <a:r>
              <a:rPr lang="ru-RU" sz="3200" b="1" i="1" spc="-50" dirty="0" smtClean="0">
                <a:solidFill>
                  <a:srgbClr val="22517D"/>
                </a:solidFill>
              </a:rPr>
              <a:t> в </a:t>
            </a:r>
            <a:r>
              <a:rPr lang="ru-RU" sz="3200" b="1" i="1" spc="-50" dirty="0">
                <a:solidFill>
                  <a:srgbClr val="22517D"/>
                </a:solidFill>
              </a:rPr>
              <a:t>I півріччі </a:t>
            </a:r>
            <a:r>
              <a:rPr lang="ru-RU" sz="3200" b="1" i="1" spc="-50" dirty="0" smtClean="0">
                <a:solidFill>
                  <a:srgbClr val="22517D"/>
                </a:solidFill>
              </a:rPr>
              <a:t>2026 </a:t>
            </a:r>
            <a:r>
              <a:rPr lang="ru-RU" sz="3200" b="1" i="1" spc="-50" dirty="0">
                <a:solidFill>
                  <a:srgbClr val="22517D"/>
                </a:solidFill>
              </a:rPr>
              <a:t>року</a:t>
            </a:r>
          </a:p>
          <a:p>
            <a:pPr marL="0" indent="0" algn="just">
              <a:buNone/>
            </a:pPr>
            <a:endParaRPr lang="uk-UA" sz="1400" dirty="0">
              <a:solidFill>
                <a:srgbClr val="1D3379"/>
              </a:solidFill>
            </a:endParaRPr>
          </a:p>
        </p:txBody>
      </p:sp>
      <p:sp>
        <p:nvSpPr>
          <p:cNvPr id="2" name="Стрілка вгору 1"/>
          <p:cNvSpPr/>
          <p:nvPr/>
        </p:nvSpPr>
        <p:spPr>
          <a:xfrm>
            <a:off x="1098689" y="2060301"/>
            <a:ext cx="934497" cy="10651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TextBox 3"/>
          <p:cNvSpPr txBox="1"/>
          <p:nvPr/>
        </p:nvSpPr>
        <p:spPr>
          <a:xfrm>
            <a:off x="2213583" y="2461173"/>
            <a:ext cx="3279162" cy="584775"/>
          </a:xfrm>
          <a:prstGeom prst="rect">
            <a:avLst/>
          </a:prstGeom>
          <a:noFill/>
        </p:spPr>
        <p:txBody>
          <a:bodyPr wrap="square" rtlCol="0">
            <a:spAutoFit/>
          </a:bodyPr>
          <a:lstStyle/>
          <a:p>
            <a:pPr algn="ctr">
              <a:spcAft>
                <a:spcPts val="0"/>
              </a:spcAft>
            </a:pPr>
            <a:r>
              <a:rPr lang="uk-UA" b="1" dirty="0" smtClean="0">
                <a:solidFill>
                  <a:srgbClr val="22517D"/>
                </a:solidFill>
                <a:ea typeface="Times New Roman" panose="02020603050405020304" pitchFamily="18" charset="0"/>
                <a:cs typeface="Arial" panose="020B0604020202020204" pitchFamily="34" charset="0"/>
              </a:rPr>
              <a:t>Ціни зросли на 1,1 %</a:t>
            </a:r>
          </a:p>
          <a:p>
            <a:pPr algn="ctr">
              <a:spcAft>
                <a:spcPts val="0"/>
              </a:spcAft>
            </a:pPr>
            <a:r>
              <a:rPr lang="uk-UA" sz="1400" dirty="0">
                <a:solidFill>
                  <a:srgbClr val="22517D"/>
                </a:solidFill>
                <a:ea typeface="Times New Roman" panose="02020603050405020304" pitchFamily="18" charset="0"/>
                <a:cs typeface="Arial" panose="020B0604020202020204" pitchFamily="34" charset="0"/>
              </a:rPr>
              <a:t>(червень 2026 </a:t>
            </a:r>
            <a:r>
              <a:rPr lang="uk-UA" sz="1400" dirty="0" smtClean="0">
                <a:solidFill>
                  <a:srgbClr val="22517D"/>
                </a:solidFill>
                <a:ea typeface="Times New Roman" panose="02020603050405020304" pitchFamily="18" charset="0"/>
                <a:cs typeface="Arial" panose="020B0604020202020204" pitchFamily="34" charset="0"/>
              </a:rPr>
              <a:t>року</a:t>
            </a:r>
            <a:r>
              <a:rPr lang="en-US" sz="1400" dirty="0" smtClean="0">
                <a:solidFill>
                  <a:srgbClr val="22517D"/>
                </a:solidFill>
                <a:ea typeface="Times New Roman" panose="02020603050405020304" pitchFamily="18" charset="0"/>
                <a:cs typeface="Arial" panose="020B0604020202020204" pitchFamily="34" charset="0"/>
              </a:rPr>
              <a:t> </a:t>
            </a:r>
            <a:r>
              <a:rPr lang="uk-UA" sz="1400" dirty="0" smtClean="0">
                <a:solidFill>
                  <a:srgbClr val="22517D"/>
                </a:solidFill>
                <a:ea typeface="Times New Roman" panose="02020603050405020304" pitchFamily="18" charset="0"/>
                <a:cs typeface="Arial" panose="020B0604020202020204" pitchFamily="34" charset="0"/>
              </a:rPr>
              <a:t>до грудня 2025 року)</a:t>
            </a:r>
            <a:endParaRPr lang="uk-UA" sz="1400" dirty="0">
              <a:solidFill>
                <a:srgbClr val="22517D"/>
              </a:solidFill>
              <a:ea typeface="Times New Roman" panose="02020603050405020304" pitchFamily="18" charset="0"/>
              <a:cs typeface="Arial" panose="020B0604020202020204" pitchFamily="34" charset="0"/>
            </a:endParaRPr>
          </a:p>
        </p:txBody>
      </p:sp>
      <p:sp>
        <p:nvSpPr>
          <p:cNvPr id="7" name="Рівнобедрений трикутник 6"/>
          <p:cNvSpPr/>
          <p:nvPr/>
        </p:nvSpPr>
        <p:spPr>
          <a:xfrm>
            <a:off x="3650498" y="4181543"/>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4152817" y="4156118"/>
            <a:ext cx="75854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22,4%</a:t>
            </a:r>
            <a:endParaRPr lang="uk-UA" b="1" dirty="0">
              <a:solidFill>
                <a:srgbClr val="22517D"/>
              </a:solidFill>
              <a:effectLst>
                <a:outerShdw blurRad="38100" dist="38100" dir="2700000" algn="tl">
                  <a:srgbClr val="000000">
                    <a:alpha val="43137"/>
                  </a:srgbClr>
                </a:outerShdw>
              </a:effectLst>
            </a:endParaRPr>
          </a:p>
        </p:txBody>
      </p:sp>
      <p:sp>
        <p:nvSpPr>
          <p:cNvPr id="12" name="Рівнобедрений трикутник 11"/>
          <p:cNvSpPr/>
          <p:nvPr/>
        </p:nvSpPr>
        <p:spPr>
          <a:xfrm>
            <a:off x="3660766" y="5356738"/>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extBox 12"/>
          <p:cNvSpPr txBox="1"/>
          <p:nvPr/>
        </p:nvSpPr>
        <p:spPr>
          <a:xfrm>
            <a:off x="4164904" y="5331313"/>
            <a:ext cx="763351" cy="369332"/>
          </a:xfrm>
          <a:prstGeom prst="rect">
            <a:avLst/>
          </a:prstGeom>
          <a:noFill/>
        </p:spPr>
        <p:txBody>
          <a:bodyPr wrap="none" rtlCol="0">
            <a:spAutoFit/>
          </a:bodyPr>
          <a:lstStyle/>
          <a:p>
            <a:r>
              <a:rPr lang="uk-UA" b="1" dirty="0" smtClean="0">
                <a:solidFill>
                  <a:srgbClr val="22517D"/>
                </a:solidFill>
                <a:effectLst>
                  <a:outerShdw blurRad="38100" dist="38100" dir="2700000" algn="tl">
                    <a:srgbClr val="000000">
                      <a:alpha val="43137"/>
                    </a:srgbClr>
                  </a:outerShdw>
                </a:effectLst>
              </a:rPr>
              <a:t>14,5%</a:t>
            </a:r>
            <a:endParaRPr lang="uk-UA" b="1" dirty="0">
              <a:solidFill>
                <a:srgbClr val="22517D"/>
              </a:solidFill>
              <a:effectLst>
                <a:outerShdw blurRad="38100" dist="38100" dir="2700000" algn="tl">
                  <a:srgbClr val="000000">
                    <a:alpha val="43137"/>
                  </a:srgbClr>
                </a:outerShdw>
              </a:effectLst>
            </a:endParaRPr>
          </a:p>
        </p:txBody>
      </p:sp>
      <p:sp>
        <p:nvSpPr>
          <p:cNvPr id="32" name="TextBox 31"/>
          <p:cNvSpPr txBox="1"/>
          <p:nvPr/>
        </p:nvSpPr>
        <p:spPr>
          <a:xfrm>
            <a:off x="1944543" y="1652471"/>
            <a:ext cx="3548202" cy="646331"/>
          </a:xfrm>
          <a:prstGeom prst="rect">
            <a:avLst/>
          </a:prstGeom>
          <a:noFill/>
        </p:spPr>
        <p:txBody>
          <a:bodyPr wrap="square" rtlCol="0">
            <a:spAutoFit/>
          </a:bodyPr>
          <a:lstStyle/>
          <a:p>
            <a:pPr algn="ctr">
              <a:spcAft>
                <a:spcPts val="0"/>
              </a:spcAft>
            </a:pPr>
            <a:r>
              <a:rPr lang="uk-UA" b="1" dirty="0">
                <a:solidFill>
                  <a:srgbClr val="22517D"/>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Житло, вода, електроенергія, газ та інші види палива</a:t>
            </a:r>
            <a:endParaRPr lang="uk-UA" dirty="0">
              <a:solidFill>
                <a:srgbClr val="22517D"/>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39" name="TextBox 38"/>
          <p:cNvSpPr txBox="1"/>
          <p:nvPr/>
        </p:nvSpPr>
        <p:spPr>
          <a:xfrm>
            <a:off x="824579" y="3287796"/>
            <a:ext cx="1909187" cy="369332"/>
          </a:xfrm>
          <a:prstGeom prst="rect">
            <a:avLst/>
          </a:prstGeom>
          <a:noFill/>
        </p:spPr>
        <p:txBody>
          <a:bodyPr wrap="square" rtlCol="0">
            <a:spAutoFit/>
          </a:bodyPr>
          <a:lstStyle/>
          <a:p>
            <a:pPr algn="ctr"/>
            <a:r>
              <a:rPr lang="uk-UA" b="1" u="sng" dirty="0" smtClean="0">
                <a:solidFill>
                  <a:srgbClr val="6C98D6"/>
                </a:solidFill>
                <a:latin typeface="Arial" panose="020B0604020202020204" pitchFamily="34" charset="0"/>
                <a:cs typeface="Arial" panose="020B0604020202020204" pitchFamily="34" charset="0"/>
              </a:rPr>
              <a:t>Подорожчали</a:t>
            </a:r>
            <a:endParaRPr lang="uk-UA" b="1" u="sng" dirty="0">
              <a:solidFill>
                <a:srgbClr val="6C98D6"/>
              </a:solidFill>
              <a:latin typeface="Arial" panose="020B0604020202020204" pitchFamily="34" charset="0"/>
              <a:cs typeface="Arial" panose="020B0604020202020204" pitchFamily="34" charset="0"/>
            </a:endParaRPr>
          </a:p>
        </p:txBody>
      </p:sp>
      <p:sp>
        <p:nvSpPr>
          <p:cNvPr id="46" name="TextBox 45"/>
          <p:cNvSpPr txBox="1"/>
          <p:nvPr/>
        </p:nvSpPr>
        <p:spPr>
          <a:xfrm>
            <a:off x="10393342" y="4182371"/>
            <a:ext cx="811441" cy="369332"/>
          </a:xfrm>
          <a:prstGeom prst="rect">
            <a:avLst/>
          </a:prstGeom>
          <a:noFill/>
        </p:spPr>
        <p:txBody>
          <a:bodyPr wrap="none" rtlCol="0">
            <a:spAutoFit/>
          </a:bodyPr>
          <a:lstStyle/>
          <a:p>
            <a:r>
              <a:rPr lang="uk-UA" b="1" dirty="0">
                <a:solidFill>
                  <a:srgbClr val="22517D"/>
                </a:solidFill>
                <a:effectLst>
                  <a:outerShdw blurRad="38100" dist="38100" dir="2700000" algn="tl">
                    <a:srgbClr val="000000">
                      <a:alpha val="43137"/>
                    </a:srgbClr>
                  </a:outerShdw>
                </a:effectLst>
              </a:rPr>
              <a:t>31,3 %</a:t>
            </a:r>
          </a:p>
        </p:txBody>
      </p:sp>
      <p:sp>
        <p:nvSpPr>
          <p:cNvPr id="53" name="TextBox 52"/>
          <p:cNvSpPr txBox="1"/>
          <p:nvPr/>
        </p:nvSpPr>
        <p:spPr>
          <a:xfrm>
            <a:off x="10446242" y="5295599"/>
            <a:ext cx="758541" cy="369332"/>
          </a:xfrm>
          <a:prstGeom prst="rect">
            <a:avLst/>
          </a:prstGeom>
          <a:noFill/>
        </p:spPr>
        <p:txBody>
          <a:bodyPr wrap="none" rtlCol="0">
            <a:spAutoFit/>
          </a:bodyPr>
          <a:lstStyle/>
          <a:p>
            <a:r>
              <a:rPr lang="uk-UA" b="1" dirty="0">
                <a:solidFill>
                  <a:srgbClr val="22517D"/>
                </a:solidFill>
                <a:effectLst>
                  <a:outerShdw blurRad="38100" dist="38100" dir="2700000" algn="tl">
                    <a:srgbClr val="000000">
                      <a:alpha val="43137"/>
                    </a:srgbClr>
                  </a:outerShdw>
                </a:effectLst>
              </a:rPr>
              <a:t>12,4%</a:t>
            </a:r>
          </a:p>
        </p:txBody>
      </p:sp>
      <p:pic>
        <p:nvPicPr>
          <p:cNvPr id="10" name="Рисунок 9"/>
          <p:cNvPicPr>
            <a:picLocks noChangeAspect="1"/>
          </p:cNvPicPr>
          <p:nvPr/>
        </p:nvPicPr>
        <p:blipFill>
          <a:blip r:embed="rId2">
            <a:clrChange>
              <a:clrFrom>
                <a:srgbClr val="EFEFEF"/>
              </a:clrFrom>
              <a:clrTo>
                <a:srgbClr val="EFEFEF">
                  <a:alpha val="0"/>
                </a:srgbClr>
              </a:clrTo>
            </a:clrChange>
            <a:duotone>
              <a:schemeClr val="accent3">
                <a:shade val="45000"/>
                <a:satMod val="135000"/>
              </a:schemeClr>
              <a:prstClr val="white"/>
            </a:duotone>
          </a:blip>
          <a:stretch>
            <a:fillRect/>
          </a:stretch>
        </p:blipFill>
        <p:spPr>
          <a:xfrm>
            <a:off x="874298" y="4099911"/>
            <a:ext cx="904875" cy="447675"/>
          </a:xfrm>
          <a:prstGeom prst="rect">
            <a:avLst/>
          </a:prstGeom>
        </p:spPr>
      </p:pic>
      <p:pic>
        <p:nvPicPr>
          <p:cNvPr id="14" name="Рисунок 13"/>
          <p:cNvPicPr>
            <a:picLocks noChangeAspect="1"/>
          </p:cNvPicPr>
          <p:nvPr/>
        </p:nvPicPr>
        <p:blipFill>
          <a:blip r:embed="rId3">
            <a:clrChange>
              <a:clrFrom>
                <a:srgbClr val="FFFFFF"/>
              </a:clrFrom>
              <a:clrTo>
                <a:srgbClr val="FFFFFF">
                  <a:alpha val="0"/>
                </a:srgbClr>
              </a:clrTo>
            </a:clrChange>
            <a:duotone>
              <a:prstClr val="black"/>
              <a:schemeClr val="accent3">
                <a:tint val="45000"/>
                <a:satMod val="400000"/>
              </a:schemeClr>
            </a:duotone>
          </a:blip>
          <a:stretch>
            <a:fillRect/>
          </a:stretch>
        </p:blipFill>
        <p:spPr>
          <a:xfrm>
            <a:off x="963231" y="5196163"/>
            <a:ext cx="822449" cy="674692"/>
          </a:xfrm>
          <a:prstGeom prst="rect">
            <a:avLst/>
          </a:prstGeom>
        </p:spPr>
      </p:pic>
      <p:sp>
        <p:nvSpPr>
          <p:cNvPr id="47" name="TextBox 46"/>
          <p:cNvSpPr txBox="1"/>
          <p:nvPr/>
        </p:nvSpPr>
        <p:spPr>
          <a:xfrm>
            <a:off x="7280715" y="1640435"/>
            <a:ext cx="2988764" cy="369332"/>
          </a:xfrm>
          <a:prstGeom prst="rect">
            <a:avLst/>
          </a:prstGeom>
          <a:noFill/>
        </p:spPr>
        <p:txBody>
          <a:bodyPr wrap="square" rtlCol="0">
            <a:spAutoFit/>
          </a:bodyPr>
          <a:lstStyle/>
          <a:p>
            <a:pPr algn="ctr">
              <a:spcAft>
                <a:spcPts val="0"/>
              </a:spcAft>
            </a:pPr>
            <a:r>
              <a:rPr lang="uk-UA" b="1" dirty="0">
                <a:solidFill>
                  <a:srgbClr val="22517D"/>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Транспорт</a:t>
            </a:r>
            <a:endParaRPr lang="uk-UA" dirty="0">
              <a:solidFill>
                <a:srgbClr val="22517D"/>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49" name="TextBox 48"/>
          <p:cNvSpPr txBox="1"/>
          <p:nvPr/>
        </p:nvSpPr>
        <p:spPr>
          <a:xfrm>
            <a:off x="7038938" y="3314957"/>
            <a:ext cx="1909187" cy="369332"/>
          </a:xfrm>
          <a:prstGeom prst="rect">
            <a:avLst/>
          </a:prstGeom>
          <a:noFill/>
        </p:spPr>
        <p:txBody>
          <a:bodyPr wrap="square" rtlCol="0">
            <a:spAutoFit/>
          </a:bodyPr>
          <a:lstStyle/>
          <a:p>
            <a:pPr algn="ctr"/>
            <a:r>
              <a:rPr lang="uk-UA" b="1" u="sng" dirty="0" smtClean="0">
                <a:solidFill>
                  <a:srgbClr val="6C98D6"/>
                </a:solidFill>
                <a:latin typeface="Arial" panose="020B0604020202020204" pitchFamily="34" charset="0"/>
                <a:cs typeface="Arial" panose="020B0604020202020204" pitchFamily="34" charset="0"/>
              </a:rPr>
              <a:t>Подорожчали</a:t>
            </a:r>
            <a:endParaRPr lang="uk-UA" b="1" u="sng" dirty="0">
              <a:solidFill>
                <a:srgbClr val="6C98D6"/>
              </a:solidFill>
              <a:latin typeface="Arial" panose="020B0604020202020204" pitchFamily="34" charset="0"/>
              <a:cs typeface="Arial" panose="020B0604020202020204" pitchFamily="34" charset="0"/>
            </a:endParaRPr>
          </a:p>
        </p:txBody>
      </p:sp>
      <p:sp>
        <p:nvSpPr>
          <p:cNvPr id="58" name="Стрілка вгору 57"/>
          <p:cNvSpPr/>
          <p:nvPr/>
        </p:nvSpPr>
        <p:spPr>
          <a:xfrm>
            <a:off x="6571690" y="2009821"/>
            <a:ext cx="934497" cy="10651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9" name="TextBox 58"/>
          <p:cNvSpPr txBox="1"/>
          <p:nvPr/>
        </p:nvSpPr>
        <p:spPr>
          <a:xfrm>
            <a:off x="7572413" y="2466014"/>
            <a:ext cx="3330049" cy="584775"/>
          </a:xfrm>
          <a:prstGeom prst="rect">
            <a:avLst/>
          </a:prstGeom>
          <a:noFill/>
        </p:spPr>
        <p:txBody>
          <a:bodyPr wrap="square" rtlCol="0">
            <a:spAutoFit/>
          </a:bodyPr>
          <a:lstStyle/>
          <a:p>
            <a:pPr algn="ctr">
              <a:spcAft>
                <a:spcPts val="0"/>
              </a:spcAft>
            </a:pPr>
            <a:r>
              <a:rPr lang="uk-UA" b="1" dirty="0" smtClean="0">
                <a:solidFill>
                  <a:srgbClr val="22517D"/>
                </a:solidFill>
                <a:ea typeface="Times New Roman" panose="02020603050405020304" pitchFamily="18" charset="0"/>
                <a:cs typeface="Arial" panose="020B0604020202020204" pitchFamily="34" charset="0"/>
              </a:rPr>
              <a:t>Ціни зросли на 18,0 %</a:t>
            </a:r>
          </a:p>
          <a:p>
            <a:pPr algn="ctr">
              <a:spcAft>
                <a:spcPts val="0"/>
              </a:spcAft>
            </a:pPr>
            <a:r>
              <a:rPr lang="uk-UA" sz="1400" dirty="0">
                <a:solidFill>
                  <a:srgbClr val="22517D"/>
                </a:solidFill>
                <a:ea typeface="Times New Roman" panose="02020603050405020304" pitchFamily="18" charset="0"/>
                <a:cs typeface="Arial" panose="020B0604020202020204" pitchFamily="34" charset="0"/>
              </a:rPr>
              <a:t>(червень 2026 року</a:t>
            </a:r>
            <a:r>
              <a:rPr lang="en-US" sz="1400" dirty="0">
                <a:solidFill>
                  <a:srgbClr val="22517D"/>
                </a:solidFill>
                <a:ea typeface="Times New Roman" panose="02020603050405020304" pitchFamily="18" charset="0"/>
                <a:cs typeface="Arial" panose="020B0604020202020204" pitchFamily="34" charset="0"/>
              </a:rPr>
              <a:t> </a:t>
            </a:r>
            <a:r>
              <a:rPr lang="uk-UA" sz="1400" dirty="0">
                <a:solidFill>
                  <a:srgbClr val="22517D"/>
                </a:solidFill>
                <a:ea typeface="Times New Roman" panose="02020603050405020304" pitchFamily="18" charset="0"/>
                <a:cs typeface="Arial" panose="020B0604020202020204" pitchFamily="34" charset="0"/>
              </a:rPr>
              <a:t>до грудня 2025 року)</a:t>
            </a:r>
          </a:p>
        </p:txBody>
      </p:sp>
      <p:pic>
        <p:nvPicPr>
          <p:cNvPr id="60" name="Рисунок 59"/>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7131451" y="4146624"/>
            <a:ext cx="700784" cy="400962"/>
          </a:xfrm>
          <a:prstGeom prst="rect">
            <a:avLst/>
          </a:prstGeom>
        </p:spPr>
      </p:pic>
      <p:sp>
        <p:nvSpPr>
          <p:cNvPr id="62" name="Рівнобедрений трикутник 61"/>
          <p:cNvSpPr/>
          <p:nvPr/>
        </p:nvSpPr>
        <p:spPr>
          <a:xfrm>
            <a:off x="9891023" y="4182371"/>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3" name="Рисунок 62"/>
          <p:cNvPicPr>
            <a:picLocks noChangeAspect="1"/>
          </p:cNvPicPr>
          <p:nvPr/>
        </p:nvPicPr>
        <p:blipFill rotWithShape="1">
          <a:blip r:embed="rId5">
            <a:clrChange>
              <a:clrFrom>
                <a:srgbClr val="FFFFFF"/>
              </a:clrFrom>
              <a:clrTo>
                <a:srgbClr val="FFFFFF">
                  <a:alpha val="0"/>
                </a:srgbClr>
              </a:clrTo>
            </a:clrChange>
            <a:duotone>
              <a:prstClr val="black"/>
              <a:schemeClr val="accent3">
                <a:tint val="45000"/>
                <a:satMod val="400000"/>
              </a:schemeClr>
            </a:duotone>
          </a:blip>
          <a:srcRect l="50703" t="69966" r="37058" b="18514"/>
          <a:stretch/>
        </p:blipFill>
        <p:spPr>
          <a:xfrm>
            <a:off x="7131451" y="5329217"/>
            <a:ext cx="700784" cy="492929"/>
          </a:xfrm>
          <a:prstGeom prst="rect">
            <a:avLst/>
          </a:prstGeom>
        </p:spPr>
      </p:pic>
      <p:sp>
        <p:nvSpPr>
          <p:cNvPr id="64" name="Рівнобедрений трикутник 63"/>
          <p:cNvSpPr/>
          <p:nvPr/>
        </p:nvSpPr>
        <p:spPr>
          <a:xfrm>
            <a:off x="9892469" y="5295599"/>
            <a:ext cx="263855" cy="318483"/>
          </a:xfrm>
          <a:prstGeom prst="triangle">
            <a:avLst/>
          </a:prstGeom>
          <a:solidFill>
            <a:srgbClr val="6C9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рямокутник 22"/>
          <p:cNvSpPr/>
          <p:nvPr/>
        </p:nvSpPr>
        <p:spPr>
          <a:xfrm>
            <a:off x="7855978" y="5196163"/>
            <a:ext cx="1968305" cy="625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273373"/>
                </a:solidFill>
                <a:latin typeface="Arial" panose="020B0604020202020204" pitchFamily="34" charset="0"/>
                <a:cs typeface="Arial" panose="020B0604020202020204" pitchFamily="34" charset="0"/>
              </a:rPr>
              <a:t>Залізничний пасажирський </a:t>
            </a:r>
          </a:p>
          <a:p>
            <a:pPr algn="ctr"/>
            <a:r>
              <a:rPr lang="uk-UA" sz="1200" dirty="0" smtClean="0">
                <a:solidFill>
                  <a:srgbClr val="273373"/>
                </a:solidFill>
                <a:latin typeface="Arial" panose="020B0604020202020204" pitchFamily="34" charset="0"/>
                <a:cs typeface="Arial" panose="020B0604020202020204" pitchFamily="34" charset="0"/>
              </a:rPr>
              <a:t>транспорт</a:t>
            </a:r>
            <a:endParaRPr lang="uk-UA" sz="1200" dirty="0">
              <a:solidFill>
                <a:srgbClr val="273373"/>
              </a:solidFill>
              <a:latin typeface="Arial" panose="020B0604020202020204" pitchFamily="34" charset="0"/>
              <a:cs typeface="Arial" panose="020B0604020202020204" pitchFamily="34" charset="0"/>
            </a:endParaRPr>
          </a:p>
        </p:txBody>
      </p:sp>
      <p:sp>
        <p:nvSpPr>
          <p:cNvPr id="24" name="Прямокутник 23"/>
          <p:cNvSpPr/>
          <p:nvPr/>
        </p:nvSpPr>
        <p:spPr>
          <a:xfrm>
            <a:off x="7636908" y="4034114"/>
            <a:ext cx="2406444" cy="625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solidFill>
                  <a:srgbClr val="273373"/>
                </a:solidFill>
                <a:latin typeface="Arial" panose="020B0604020202020204" pitchFamily="34" charset="0"/>
                <a:cs typeface="Arial" panose="020B0604020202020204" pitchFamily="34" charset="0"/>
              </a:rPr>
              <a:t>Автодорожній</a:t>
            </a:r>
          </a:p>
          <a:p>
            <a:pPr algn="ctr"/>
            <a:r>
              <a:rPr lang="uk-UA" sz="1200" dirty="0" smtClean="0">
                <a:solidFill>
                  <a:srgbClr val="273373"/>
                </a:solidFill>
                <a:latin typeface="Arial" panose="020B0604020202020204" pitchFamily="34" charset="0"/>
                <a:cs typeface="Arial" panose="020B0604020202020204" pitchFamily="34" charset="0"/>
              </a:rPr>
              <a:t> пасажирський </a:t>
            </a:r>
          </a:p>
          <a:p>
            <a:pPr algn="ctr"/>
            <a:r>
              <a:rPr lang="uk-UA" sz="1200" dirty="0" smtClean="0">
                <a:solidFill>
                  <a:srgbClr val="273373"/>
                </a:solidFill>
                <a:latin typeface="Arial" panose="020B0604020202020204" pitchFamily="34" charset="0"/>
                <a:cs typeface="Arial" panose="020B0604020202020204" pitchFamily="34" charset="0"/>
              </a:rPr>
              <a:t>транспорт</a:t>
            </a:r>
            <a:endParaRPr lang="uk-UA" sz="1200" dirty="0">
              <a:solidFill>
                <a:srgbClr val="273373"/>
              </a:solidFill>
              <a:latin typeface="Arial" panose="020B0604020202020204" pitchFamily="34" charset="0"/>
              <a:cs typeface="Arial" panose="020B0604020202020204" pitchFamily="34" charset="0"/>
            </a:endParaRPr>
          </a:p>
        </p:txBody>
      </p:sp>
      <p:sp>
        <p:nvSpPr>
          <p:cNvPr id="25" name="TextBox 24"/>
          <p:cNvSpPr txBox="1"/>
          <p:nvPr/>
        </p:nvSpPr>
        <p:spPr>
          <a:xfrm>
            <a:off x="1970102" y="4109951"/>
            <a:ext cx="1286658" cy="461665"/>
          </a:xfrm>
          <a:prstGeom prst="rect">
            <a:avLst/>
          </a:prstGeom>
          <a:noFill/>
        </p:spPr>
        <p:txBody>
          <a:bodyPr wrap="square" rtlCol="0">
            <a:spAutoFit/>
          </a:bodyPr>
          <a:lstStyle/>
          <a:p>
            <a:pPr lvl="0" algn="ctr"/>
            <a:r>
              <a:rPr lang="uk-UA" sz="1200" dirty="0">
                <a:solidFill>
                  <a:srgbClr val="273373"/>
                </a:solidFill>
                <a:latin typeface="Arial" panose="020B0604020202020204" pitchFamily="34" charset="0"/>
                <a:cs typeface="Arial" panose="020B0604020202020204" pitchFamily="34" charset="0"/>
              </a:rPr>
              <a:t>Прибирання сміття</a:t>
            </a:r>
          </a:p>
        </p:txBody>
      </p:sp>
      <p:sp>
        <p:nvSpPr>
          <p:cNvPr id="26" name="TextBox 25"/>
          <p:cNvSpPr txBox="1"/>
          <p:nvPr/>
        </p:nvSpPr>
        <p:spPr>
          <a:xfrm>
            <a:off x="1920320" y="5210343"/>
            <a:ext cx="1561445" cy="646331"/>
          </a:xfrm>
          <a:prstGeom prst="rect">
            <a:avLst/>
          </a:prstGeom>
          <a:noFill/>
        </p:spPr>
        <p:txBody>
          <a:bodyPr wrap="square" rtlCol="0">
            <a:spAutoFit/>
          </a:bodyPr>
          <a:lstStyle/>
          <a:p>
            <a:pPr lvl="0" algn="ctr"/>
            <a:r>
              <a:rPr lang="uk-UA" sz="1200" dirty="0" smtClean="0">
                <a:solidFill>
                  <a:srgbClr val="273373"/>
                </a:solidFill>
                <a:latin typeface="Arial" panose="020B0604020202020204" pitchFamily="34" charset="0"/>
                <a:cs typeface="Arial" panose="020B0604020202020204" pitchFamily="34" charset="0"/>
              </a:rPr>
              <a:t>Управління багатоквартирними будинками</a:t>
            </a:r>
            <a:endParaRPr lang="uk-UA" sz="1200" dirty="0">
              <a:solidFill>
                <a:srgbClr val="2733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38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15311" y="308345"/>
            <a:ext cx="11584576" cy="4944139"/>
          </a:xfrm>
          <a:prstGeom prst="rect">
            <a:avLst/>
          </a:prstGeom>
          <a:ln w="38100">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5400" b="1" dirty="0" smtClean="0">
                <a:solidFill>
                  <a:srgbClr val="22517D"/>
                </a:solidFill>
                <a:effectLst>
                  <a:outerShdw blurRad="38100" dist="38100" dir="2700000" algn="tl">
                    <a:srgbClr val="000000">
                      <a:alpha val="43137"/>
                    </a:srgbClr>
                  </a:outerShdw>
                </a:effectLst>
                <a:latin typeface="Calibri" panose="020F0502020204030204"/>
              </a:rPr>
              <a:t>Питання </a:t>
            </a:r>
            <a:r>
              <a:rPr lang="uk-UA" sz="5400" b="1" dirty="0">
                <a:solidFill>
                  <a:srgbClr val="22517D"/>
                </a:solidFill>
                <a:effectLst>
                  <a:outerShdw blurRad="38100" dist="38100" dir="2700000" algn="tl">
                    <a:srgbClr val="000000">
                      <a:alpha val="43137"/>
                    </a:srgbClr>
                  </a:outerShdw>
                </a:effectLst>
                <a:latin typeface="Calibri" panose="020F0502020204030204"/>
              </a:rPr>
              <a:t>2. </a:t>
            </a:r>
          </a:p>
          <a:p>
            <a:endParaRPr lang="uk-UA" sz="2400" b="1" dirty="0" smtClean="0">
              <a:solidFill>
                <a:srgbClr val="1D3379"/>
              </a:solidFill>
              <a:latin typeface="Calibri" panose="020F0502020204030204"/>
            </a:endParaRPr>
          </a:p>
          <a:p>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Презентація статистичного збірника </a:t>
            </a:r>
          </a:p>
          <a:p>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«Індекси споживчих цін» </a:t>
            </a:r>
          </a:p>
          <a:p>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 </a:t>
            </a:r>
            <a:r>
              <a:rPr lang="ru-RU"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a:t>
            </a:r>
            <a:r>
              <a:rPr lang="en-US"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ru-RU" sz="3800" b="1" dirty="0" smtClean="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3800" b="1" dirty="0">
                <a:solidFill>
                  <a:srgbClr val="2251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рік.</a:t>
            </a:r>
          </a:p>
          <a:p>
            <a:endParaRPr lang="uk-UA" sz="5400" b="1" dirty="0" smtClean="0">
              <a:solidFill>
                <a:srgbClr val="1D3379"/>
              </a:solidFill>
              <a:latin typeface="Calibri" panose="020F0502020204030204"/>
            </a:endParaRPr>
          </a:p>
          <a:p>
            <a:endParaRPr lang="uk-UA" sz="1400" b="1" dirty="0" smtClean="0">
              <a:solidFill>
                <a:srgbClr val="1D3379"/>
              </a:solidFill>
              <a:latin typeface="Calibri" panose="020F0502020204030204"/>
            </a:endParaRPr>
          </a:p>
        </p:txBody>
      </p:sp>
    </p:spTree>
    <p:extLst>
      <p:ext uri="{BB962C8B-B14F-4D97-AF65-F5344CB8AC3E}">
        <p14:creationId xmlns:p14="http://schemas.microsoft.com/office/powerpoint/2010/main" val="423387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8A2BA">
            <a:alpha val="61000"/>
          </a:srgbClr>
        </a:solidFill>
        <a:effectLst/>
      </p:bgPr>
    </p:bg>
    <p:spTree>
      <p:nvGrpSpPr>
        <p:cNvPr id="1" name=""/>
        <p:cNvGrpSpPr/>
        <p:nvPr/>
      </p:nvGrpSpPr>
      <p:grpSpPr>
        <a:xfrm>
          <a:off x="0" y="0"/>
          <a:ext cx="0" cy="0"/>
          <a:chOff x="0" y="0"/>
          <a:chExt cx="0" cy="0"/>
        </a:xfrm>
      </p:grpSpPr>
      <p:sp>
        <p:nvSpPr>
          <p:cNvPr id="5" name="Прямокутник 4"/>
          <p:cNvSpPr/>
          <p:nvPr/>
        </p:nvSpPr>
        <p:spPr>
          <a:xfrm>
            <a:off x="3251200" y="361425"/>
            <a:ext cx="8591801" cy="294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900" b="1" dirty="0" smtClean="0">
                <a:solidFill>
                  <a:schemeClr val="tx1"/>
                </a:solidFill>
              </a:rPr>
              <a:t>У статистичному збірнику наведено показники, які характеризують цінові процеси на споживчому ринку області у 2025 році порівняно з попередніми роками. Це видання містить наступну інформацію:</a:t>
            </a:r>
          </a:p>
          <a:p>
            <a:pPr algn="just"/>
            <a:endParaRPr lang="uk-UA" sz="1400" b="1" i="1" dirty="0" smtClean="0">
              <a:solidFill>
                <a:schemeClr val="tx1"/>
              </a:solidFill>
            </a:endParaRPr>
          </a:p>
          <a:p>
            <a:pPr algn="just"/>
            <a:r>
              <a:rPr lang="uk-UA" b="1" i="1" dirty="0" smtClean="0">
                <a:solidFill>
                  <a:schemeClr val="tx1"/>
                </a:solidFill>
              </a:rPr>
              <a:t>Аналітичний огляд цінової ситуації в області</a:t>
            </a:r>
          </a:p>
          <a:p>
            <a:pPr algn="just"/>
            <a:r>
              <a:rPr lang="uk-UA" b="1" i="1" dirty="0" smtClean="0">
                <a:solidFill>
                  <a:schemeClr val="tx1"/>
                </a:solidFill>
              </a:rPr>
              <a:t>1. Індекси споживчих цін по Тернопільській області </a:t>
            </a:r>
          </a:p>
          <a:p>
            <a:pPr algn="just"/>
            <a:r>
              <a:rPr lang="uk-UA" b="1" i="1" dirty="0" smtClean="0">
                <a:solidFill>
                  <a:schemeClr val="tx1"/>
                </a:solidFill>
              </a:rPr>
              <a:t>2. Індекси споживчих цін по Україні та регіонах</a:t>
            </a:r>
          </a:p>
          <a:p>
            <a:pPr algn="just"/>
            <a:r>
              <a:rPr lang="uk-UA" b="1" i="1" dirty="0" smtClean="0">
                <a:solidFill>
                  <a:schemeClr val="tx1"/>
                </a:solidFill>
              </a:rPr>
              <a:t>3. Середні споживчі ціни у Тернопільській області</a:t>
            </a:r>
          </a:p>
          <a:p>
            <a:pPr algn="just"/>
            <a:r>
              <a:rPr lang="uk-UA" b="1" i="1" dirty="0" smtClean="0">
                <a:solidFill>
                  <a:schemeClr val="tx1"/>
                </a:solidFill>
              </a:rPr>
              <a:t>4. Довідкова інформація</a:t>
            </a:r>
          </a:p>
          <a:p>
            <a:pPr algn="just"/>
            <a:r>
              <a:rPr lang="uk-UA" b="1" i="1" dirty="0" smtClean="0">
                <a:solidFill>
                  <a:schemeClr val="tx1"/>
                </a:solidFill>
              </a:rPr>
              <a:t>5. Графіки та діаграми</a:t>
            </a:r>
          </a:p>
          <a:p>
            <a:pPr algn="just"/>
            <a:r>
              <a:rPr lang="uk-UA" b="1" i="1" dirty="0" smtClean="0">
                <a:solidFill>
                  <a:schemeClr val="tx1"/>
                </a:solidFill>
              </a:rPr>
              <a:t>6. Методологічні пояснення</a:t>
            </a:r>
            <a:endParaRPr lang="uk-UA" i="1" dirty="0" smtClean="0">
              <a:solidFill>
                <a:schemeClr val="tx1"/>
              </a:solidFill>
            </a:endParaRPr>
          </a:p>
          <a:p>
            <a:pPr algn="ctr"/>
            <a:endParaRPr lang="uk-UA" dirty="0"/>
          </a:p>
        </p:txBody>
      </p:sp>
      <p:pic>
        <p:nvPicPr>
          <p:cNvPr id="7" name="Рисунок 6"/>
          <p:cNvPicPr/>
          <p:nvPr/>
        </p:nvPicPr>
        <p:blipFill rotWithShape="1">
          <a:blip r:embed="rId2"/>
          <a:srcRect l="3527" t="19099" r="66328" b="7354"/>
          <a:stretch/>
        </p:blipFill>
        <p:spPr bwMode="auto">
          <a:xfrm>
            <a:off x="3393722" y="3307824"/>
            <a:ext cx="1871122" cy="2795472"/>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2"/>
          <a:srcRect l="34473" t="15679" r="34260" b="7354"/>
          <a:stretch/>
        </p:blipFill>
        <p:spPr bwMode="auto">
          <a:xfrm>
            <a:off x="5653481" y="3687611"/>
            <a:ext cx="1857375" cy="2741106"/>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3"/>
          <a:srcRect l="35435" t="23091" r="34260" b="6784"/>
          <a:stretch/>
        </p:blipFill>
        <p:spPr bwMode="auto">
          <a:xfrm>
            <a:off x="10042776" y="3824868"/>
            <a:ext cx="1800225" cy="2716016"/>
          </a:xfrm>
          <a:prstGeom prst="rect">
            <a:avLst/>
          </a:prstGeom>
          <a:ln>
            <a:noFill/>
          </a:ln>
          <a:extLst>
            <a:ext uri="{53640926-AAD7-44D8-BBD7-CCE9431645EC}">
              <a14:shadowObscured xmlns:a14="http://schemas.microsoft.com/office/drawing/2010/main"/>
            </a:ext>
          </a:extLst>
        </p:spPr>
      </p:pic>
      <p:pic>
        <p:nvPicPr>
          <p:cNvPr id="10" name="Рисунок 9"/>
          <p:cNvPicPr/>
          <p:nvPr/>
        </p:nvPicPr>
        <p:blipFill rotWithShape="1">
          <a:blip r:embed="rId3"/>
          <a:srcRect l="2725" t="19384" r="66650" b="7640"/>
          <a:stretch/>
        </p:blipFill>
        <p:spPr bwMode="auto">
          <a:xfrm>
            <a:off x="7899493" y="3367668"/>
            <a:ext cx="1819275" cy="2732049"/>
          </a:xfrm>
          <a:prstGeom prst="rect">
            <a:avLst/>
          </a:prstGeom>
          <a:ln>
            <a:noFill/>
          </a:ln>
          <a:extLst>
            <a:ext uri="{53640926-AAD7-44D8-BBD7-CCE9431645EC}">
              <a14:shadowObscured xmlns:a14="http://schemas.microsoft.com/office/drawing/2010/main"/>
            </a:ext>
          </a:extLst>
        </p:spPr>
      </p:pic>
      <p:pic>
        <p:nvPicPr>
          <p:cNvPr id="2" name="Рисунок 1"/>
          <p:cNvPicPr>
            <a:picLocks noChangeAspect="1"/>
          </p:cNvPicPr>
          <p:nvPr/>
        </p:nvPicPr>
        <p:blipFill>
          <a:blip r:embed="rId4"/>
          <a:stretch>
            <a:fillRect/>
          </a:stretch>
        </p:blipFill>
        <p:spPr>
          <a:xfrm>
            <a:off x="400715" y="842815"/>
            <a:ext cx="2647508" cy="3583172"/>
          </a:xfrm>
          <a:prstGeom prst="rect">
            <a:avLst/>
          </a:prstGeom>
          <a:ln>
            <a:solidFill>
              <a:schemeClr val="tx1"/>
            </a:solidFill>
          </a:ln>
        </p:spPr>
      </p:pic>
    </p:spTree>
    <p:extLst>
      <p:ext uri="{BB962C8B-B14F-4D97-AF65-F5344CB8AC3E}">
        <p14:creationId xmlns:p14="http://schemas.microsoft.com/office/powerpoint/2010/main" val="1471902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1119</Words>
  <Application>Microsoft Office PowerPoint</Application>
  <PresentationFormat>Широкий екран</PresentationFormat>
  <Paragraphs>157</Paragraphs>
  <Slides>18</Slides>
  <Notes>4</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18</vt:i4>
      </vt:variant>
    </vt:vector>
  </HeadingPairs>
  <TitlesOfParts>
    <vt:vector size="28" baseType="lpstr">
      <vt:lpstr>Arial</vt:lpstr>
      <vt:lpstr>Bandera Pro</vt:lpstr>
      <vt:lpstr>Calibri</vt:lpstr>
      <vt:lpstr>Calibri Light</vt:lpstr>
      <vt:lpstr>Cambria Math</vt:lpstr>
      <vt:lpstr>Franklin Gothic Medium Cond</vt:lpstr>
      <vt:lpstr>Times New Roman</vt:lpstr>
      <vt:lpstr>Verdana</vt:lpstr>
      <vt:lpstr>Wingdings</vt:lpstr>
      <vt:lpstr>Тема Office</vt:lpstr>
      <vt:lpstr>Презентація PowerPoint</vt:lpstr>
      <vt:lpstr>Презентація PowerPoint</vt:lpstr>
      <vt:lpstr>Презентація PowerPoint</vt:lpstr>
      <vt:lpstr>Презентація PowerPoint</vt:lpstr>
      <vt:lpstr>Ознайомитись з методологією проведення ДСС з питань статистики цін можна  на офіційному вебсайті Головного управління статистики у Тернопільській області (http://www.te.ukrstat.gov.ua) у розділі: Методологія та класифікатори / Статистична методологія / Економічна статистика / Ціни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Дякуємо за увагу!</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Олена Коваль</dc:creator>
  <cp:lastModifiedBy>Наталія Казбан</cp:lastModifiedBy>
  <cp:revision>388</cp:revision>
  <cp:lastPrinted>2026-07-22T08:53:52Z</cp:lastPrinted>
  <dcterms:created xsi:type="dcterms:W3CDTF">2021-03-02T12:45:42Z</dcterms:created>
  <dcterms:modified xsi:type="dcterms:W3CDTF">2026-07-23T07:21:52Z</dcterms:modified>
</cp:coreProperties>
</file>