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Robo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8791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0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d90af53b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ed90af53b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349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d90af53b0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d90af53b0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45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d90af53b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ed90af53b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683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d90af53b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ed90af53b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108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d90af53b0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ed90af53b0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241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ded82e13b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eded82e13b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170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d90af53b0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ed90af53b0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543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ee579b74f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ee579b74f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05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ded86777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eded86777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540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e579b74f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ee579b74f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61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d90af53b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d90af53b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11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e579b74f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ee579b74f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709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be91686e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1be91686e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58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d90af53b0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ed90af53b0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647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d90af53b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ed90af53b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547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ed90af53b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ed90af53b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621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d90af53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ed90af53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478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d90af53b0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ed90af53b0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381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ed90af53b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ed90af53b0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32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1be91686e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1be91686e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585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1be91686e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1be91686e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84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be91686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be91686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79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d90af53b0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d90af53b0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55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d90af53b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d90af53b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66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d90af53b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d90af53b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51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d90af53b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ed90af53b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69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d90af53b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d90af53b0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83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d90af53b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ed90af53b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86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telegram.org/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.me/+zZ3nofn3ina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rustotal.com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rlscan.io/" TargetMode="External"/><Relationship Id="rId5" Type="http://schemas.openxmlformats.org/officeDocument/2006/relationships/hyperlink" Target="https://cape.contextis.com/submit/" TargetMode="External"/><Relationship Id="rId4" Type="http://schemas.openxmlformats.org/officeDocument/2006/relationships/hyperlink" Target="https://iris-h.malwageddon.com/subm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50" y="697400"/>
            <a:ext cx="4188900" cy="41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110849" y="1857300"/>
            <a:ext cx="4719000" cy="14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720" dirty="0"/>
              <a:t>Безпека облікових даних: </a:t>
            </a:r>
            <a:endParaRPr sz="272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720" dirty="0"/>
              <a:t>електронна пошта, месенджери, соціальні мережі</a:t>
            </a:r>
            <a:endParaRPr sz="5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0" y="773600"/>
            <a:ext cx="4188900" cy="41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256650" y="351500"/>
            <a:ext cx="86673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Захист месенджерів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4641975" y="1710025"/>
            <a:ext cx="4166400" cy="1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</a:rPr>
              <a:t>Месенджери зараз є основним каналом комунікації між працівниками, тому їх захист є пріоритетною ціллю.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00" y="1394950"/>
            <a:ext cx="3209249" cy="301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4641975" y="2858225"/>
            <a:ext cx="42819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Будь-який месенджер може бути достатньо захищеним якщо дотримуватись </a:t>
            </a:r>
            <a:r>
              <a:rPr lang="uk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uk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простих правил.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256650" y="209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10 правил захисту месенджерів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27425" y="1152475"/>
            <a:ext cx="3999900" cy="21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 Використовуйте надійні паролі</a:t>
            </a:r>
            <a:r>
              <a:rPr lang="uk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Створюйте довгі та складні паролі для облікових записів месенджерів і не використовуйте один і той самий пароль для різних сервісів.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Увімкніть двофакторну аутентифікацію (2FA)</a:t>
            </a:r>
            <a:r>
              <a:rPr lang="uk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Додатковий рівень захисту у вигляді коду, який надходить на ваш телефон або генерується спеціальним додатком(Google Authenticator, Microsoft Authenticator, Authy та інші).</a:t>
            </a:r>
            <a:endParaRPr dirty="0"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 Завантажуйте лише офіційні додатки</a:t>
            </a:r>
            <a:r>
              <a:rPr lang="uk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Використовуйте месенджери, завантажені з офіційних джерел, таких як Google Play або App Store, щоб уникнути встановлення шкідливих програм.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 Оновлюйте додатки</a:t>
            </a:r>
            <a:r>
              <a:rPr lang="uk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Регулярно оновлюйте ваші месенджери до останньої версії, щоб мати всі останні виправлення безпеки.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 Будьте обережні з посиланнями та вкладеннями</a:t>
            </a:r>
            <a:r>
              <a:rPr lang="uk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Не відкривайте підозрілі посилання або вкладення, навіть якщо вони надіслані від знайомих людей, оскільки їх акаунти можуть бути зламані.</a:t>
            </a:r>
            <a:endParaRPr dirty="0"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850" y="3546950"/>
            <a:ext cx="1392049" cy="13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11700" y="201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10 правил захисту месенджерів</a:t>
            </a: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4194900" cy="31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 Налаштуйте конфіденційність</a:t>
            </a:r>
            <a:r>
              <a:rPr lang="uk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Перевірте та налаштуйте параметри конфіденційності, щоб обмежити доступ до вашої особистої інформації та статусу.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 Використовуйте зашифровані чати</a:t>
            </a:r>
            <a:r>
              <a:rPr lang="uk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Обирайте месенджери, які пропонують наскрізне шифрування, як-от Signal або WhatsApp, щоб ваші повідомлення були захищені від перехоплення.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 Уважно перевіряйте контакти</a:t>
            </a:r>
            <a:r>
              <a:rPr lang="uk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Не додавайте в друзі та не приймайте повідомлення від незнайомців без ретельної перевірки їхніх профілів.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 Вимикайте автоматичне завантаження медіафайлів</a:t>
            </a:r>
            <a:r>
              <a:rPr lang="uk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Це допоможе уникнути випадкового завантаження шкідливих файлів.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  Обережно ставтесь до публічних мереж Wi-Fi</a:t>
            </a:r>
            <a:r>
              <a:rPr lang="uk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Уникайте використання месенджерів через публічні мережі Wi-Fi без VPN, оскільки вони можуть бути не захищені.</a:t>
            </a:r>
            <a:endParaRPr dirty="0"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990" y="2422300"/>
            <a:ext cx="2565075" cy="25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412" y="1091000"/>
            <a:ext cx="7527175" cy="38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312663" y="1627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Рейтинг захищеності месенджерів зроблений компанією Molfar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11700" y="335775"/>
            <a:ext cx="31275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Захист месенджерів</a:t>
            </a: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311700" y="1926850"/>
            <a:ext cx="3127500" cy="27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400" dirty="0">
                <a:solidFill>
                  <a:schemeClr val="dk1"/>
                </a:solidFill>
              </a:rPr>
              <a:t>Основною загрозою для користувачів в месенджерах є фішинг. Зловмисник створює ідентичну сторінку з авторизацією, надсилає вам посилання на неї. З необачності користувач вводить свої дані та зловмисник легко отримуючи їх може авторизуватись вже у справжній месенджер самостійно.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l="14266"/>
          <a:stretch/>
        </p:blipFill>
        <p:spPr>
          <a:xfrm>
            <a:off x="4254800" y="335775"/>
            <a:ext cx="4641575" cy="18020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4365092" y="2329275"/>
            <a:ext cx="4371766" cy="2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</a:rPr>
              <a:t>Зверніть увагу на це повідомлення. На перший погляд, нічого небезпечного, людина просить проголосувати за свою хрещену.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</a:rPr>
              <a:t>Але навряд незнайома людина писатиме комусь з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</a:rPr>
              <a:t>таким проханням.</a:t>
            </a:r>
            <a:br>
              <a:rPr lang="uk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</a:rPr>
              <a:t>В таких випадках просимо НЕ переходити на сторонні посилання від незнайомців.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Захист месенджерів - приклади шахрайства 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2"/>
          </p:nvPr>
        </p:nvSpPr>
        <p:spPr>
          <a:xfrm>
            <a:off x="4026725" y="3090825"/>
            <a:ext cx="48057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dirty="0">
                <a:solidFill>
                  <a:schemeClr val="dk1"/>
                </a:solidFill>
              </a:rPr>
              <a:t>Буває так, що посилання приховані від користувача за допомогою інструментів месенджера чи сервісу, який скорочує посилання.</a:t>
            </a:r>
            <a:br>
              <a:rPr lang="uk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425" y="1553450"/>
            <a:ext cx="2575809" cy="30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 rotWithShape="1">
          <a:blip r:embed="rId4">
            <a:alphaModFix/>
          </a:blip>
          <a:srcRect t="63567"/>
          <a:stretch/>
        </p:blipFill>
        <p:spPr>
          <a:xfrm>
            <a:off x="4757950" y="1417750"/>
            <a:ext cx="3608975" cy="154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8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311700" y="369650"/>
            <a:ext cx="8520600" cy="5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220"/>
              <a:t>Приклади фішингових посилань</a:t>
            </a:r>
            <a:endParaRPr sz="2220"/>
          </a:p>
        </p:txBody>
      </p:sp>
      <p:sp>
        <p:nvSpPr>
          <p:cNvPr id="190" name="Google Shape;190;p28"/>
          <p:cNvSpPr txBox="1"/>
          <p:nvPr/>
        </p:nvSpPr>
        <p:spPr>
          <a:xfrm>
            <a:off x="311725" y="1407775"/>
            <a:ext cx="8418000" cy="3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Посилання на авторизацію в телеграм з браузера має виглядати ось так: </a:t>
            </a:r>
            <a:r>
              <a:rPr lang="uk" sz="1300" b="1" u="sng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https://web.telegram.org/k/</a:t>
            </a:r>
            <a:endParaRPr sz="1300" b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 мобільного пристрою краще використовувати оригінальний додаток, завантаживши його з </a:t>
            </a:r>
            <a:r>
              <a:rPr lang="uk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офіційних джерел </a:t>
            </a:r>
            <a:r>
              <a:rPr lang="uk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(Play Market чи App Store)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Приклад фішингового посилання на телеграм: </a:t>
            </a:r>
            <a:r>
              <a:rPr lang="uk" sz="13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3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300" b="1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https://t-me/+zZ3nofn3ina3</a:t>
            </a:r>
            <a:endParaRPr sz="13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3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коли посилання з телеграм має виглядати так:</a:t>
            </a:r>
            <a:r>
              <a:rPr lang="uk" sz="13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3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300" b="1" u="sng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https://t.me/+zZ3nofn3ina3</a:t>
            </a:r>
            <a:endParaRPr sz="13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межах посилань будь-яка дрібна деталь, на кшталт крапки чи іншого символу може бути критично важливою</a:t>
            </a:r>
            <a:r>
              <a:rPr lang="uk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Зазвичай, люди не помічають різниці, тому радимо уважно читати, звіряти та не переходити за підозрілими посиланнями.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Приклади фішингу - Facebook</a:t>
            </a:r>
            <a:endParaRPr/>
          </a:p>
        </p:txBody>
      </p:sp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 t="1448"/>
          <a:stretch/>
        </p:blipFill>
        <p:spPr>
          <a:xfrm>
            <a:off x="311725" y="1439225"/>
            <a:ext cx="2446650" cy="34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6375" y="1392025"/>
            <a:ext cx="6080825" cy="3450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311700" y="2649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120"/>
              <a:t>Захист месенджерів - налаштування конфіденційності | Telegram</a:t>
            </a:r>
            <a:endParaRPr sz="2120"/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 b="42827"/>
          <a:stretch/>
        </p:blipFill>
        <p:spPr>
          <a:xfrm>
            <a:off x="6036325" y="975213"/>
            <a:ext cx="2748806" cy="319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53025"/>
            <a:ext cx="2534040" cy="31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 rotWithShape="1">
          <a:blip r:embed="rId5">
            <a:alphaModFix/>
          </a:blip>
          <a:srcRect r="2856"/>
          <a:stretch/>
        </p:blipFill>
        <p:spPr>
          <a:xfrm>
            <a:off x="2999112" y="1036475"/>
            <a:ext cx="2883862" cy="322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/>
        </p:nvSpPr>
        <p:spPr>
          <a:xfrm>
            <a:off x="1466725" y="4586010"/>
            <a:ext cx="63744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Roboto"/>
                <a:ea typeface="Roboto"/>
                <a:cs typeface="Roboto"/>
                <a:sym typeface="Roboto"/>
              </a:rPr>
              <a:t>••• → Налаштування → Приватність і безпека → Двоетапна перевірка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311700" y="2649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120"/>
              <a:t>Захист месенджерів - налаштування конфіденційності | Viber</a:t>
            </a:r>
            <a:endParaRPr sz="2120"/>
          </a:p>
        </p:txBody>
      </p:sp>
      <p:pic>
        <p:nvPicPr>
          <p:cNvPr id="212" name="Google Shape;212;p31"/>
          <p:cNvPicPr preferRelativeResize="0"/>
          <p:nvPr/>
        </p:nvPicPr>
        <p:blipFill rotWithShape="1">
          <a:blip r:embed="rId3">
            <a:alphaModFix/>
          </a:blip>
          <a:srcRect b="33052"/>
          <a:stretch/>
        </p:blipFill>
        <p:spPr>
          <a:xfrm>
            <a:off x="6327325" y="1051875"/>
            <a:ext cx="2504982" cy="340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/>
          <p:cNvPicPr preferRelativeResize="0"/>
          <p:nvPr/>
        </p:nvPicPr>
        <p:blipFill rotWithShape="1">
          <a:blip r:embed="rId4">
            <a:alphaModFix/>
          </a:blip>
          <a:srcRect t="23877" b="18488"/>
          <a:stretch/>
        </p:blipFill>
        <p:spPr>
          <a:xfrm>
            <a:off x="355400" y="1051875"/>
            <a:ext cx="2909950" cy="340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 rotWithShape="1">
          <a:blip r:embed="rId5">
            <a:alphaModFix/>
          </a:blip>
          <a:srcRect b="33306"/>
          <a:stretch/>
        </p:blipFill>
        <p:spPr>
          <a:xfrm>
            <a:off x="3480675" y="1058388"/>
            <a:ext cx="2504974" cy="339434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1757700" y="4665408"/>
            <a:ext cx="56286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Roboto"/>
                <a:ea typeface="Roboto"/>
                <a:cs typeface="Roboto"/>
                <a:sym typeface="Roboto"/>
              </a:rPr>
              <a:t>Налаштування → Конфіденційність → Двоетапна перевірка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71100" y="92800"/>
            <a:ext cx="40452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400">
                <a:latin typeface="Arial"/>
                <a:ea typeface="Arial"/>
                <a:cs typeface="Arial"/>
                <a:sym typeface="Arial"/>
              </a:rPr>
              <a:t>Фішинг це?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2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dk1"/>
                </a:solidFill>
              </a:rPr>
              <a:t>вид кіберзлочину, в якому зловмисники намагаються обманом змусити людей розкрити конфіденційну інформацію, таку як паролі, номери кредитних карток або інші особисті дані. </a:t>
            </a:r>
            <a:endParaRPr sz="17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700">
                <a:solidFill>
                  <a:schemeClr val="dk1"/>
                </a:solidFill>
              </a:rPr>
              <a:t>Це здійснюється шляхом відправки підроблених електронних листів, текстових повідомлень або створення фальшивих вебсайтів, що виглядають як справжні. 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725" y="1848200"/>
            <a:ext cx="2601950" cy="25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398225" y="120745"/>
            <a:ext cx="85206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120"/>
              <a:t>Захист месенджерів - налаштування конфіденційності | WhatsApp</a:t>
            </a:r>
            <a:endParaRPr sz="2120"/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 b="26008"/>
          <a:stretch/>
        </p:blipFill>
        <p:spPr>
          <a:xfrm>
            <a:off x="355626" y="823975"/>
            <a:ext cx="2487850" cy="347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2"/>
          <p:cNvPicPr preferRelativeResize="0"/>
          <p:nvPr/>
        </p:nvPicPr>
        <p:blipFill rotWithShape="1">
          <a:blip r:embed="rId4">
            <a:alphaModFix/>
          </a:blip>
          <a:srcRect b="31186"/>
          <a:stretch/>
        </p:blipFill>
        <p:spPr>
          <a:xfrm>
            <a:off x="2987074" y="823974"/>
            <a:ext cx="2674993" cy="347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 rotWithShape="1">
          <a:blip r:embed="rId5">
            <a:alphaModFix/>
          </a:blip>
          <a:srcRect b="39943"/>
          <a:stretch/>
        </p:blipFill>
        <p:spPr>
          <a:xfrm>
            <a:off x="5853644" y="823975"/>
            <a:ext cx="3065182" cy="347232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/>
          <p:nvPr/>
        </p:nvSpPr>
        <p:spPr>
          <a:xfrm>
            <a:off x="1844225" y="4613863"/>
            <a:ext cx="56286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Roboto"/>
                <a:ea typeface="Roboto"/>
                <a:cs typeface="Roboto"/>
                <a:sym typeface="Roboto"/>
              </a:rPr>
              <a:t>••• → Налаштування → Обліковий запис → Двоетапна перевірка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311700" y="114700"/>
            <a:ext cx="8520600" cy="4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20"/>
              <a:t>Захист месенджерів - налаштування конфіденційності | Signal</a:t>
            </a:r>
            <a:endParaRPr/>
          </a:p>
        </p:txBody>
      </p:sp>
      <p:pic>
        <p:nvPicPr>
          <p:cNvPr id="230" name="Google Shape;230;p33"/>
          <p:cNvPicPr preferRelativeResize="0"/>
          <p:nvPr/>
        </p:nvPicPr>
        <p:blipFill rotWithShape="1">
          <a:blip r:embed="rId3">
            <a:alphaModFix/>
          </a:blip>
          <a:srcRect b="41366"/>
          <a:stretch/>
        </p:blipFill>
        <p:spPr>
          <a:xfrm>
            <a:off x="101575" y="673688"/>
            <a:ext cx="3005226" cy="35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/>
          <p:nvPr/>
        </p:nvSpPr>
        <p:spPr>
          <a:xfrm>
            <a:off x="1844225" y="4613863"/>
            <a:ext cx="56286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Roboto"/>
                <a:ea typeface="Roboto"/>
                <a:cs typeface="Roboto"/>
                <a:sym typeface="Roboto"/>
              </a:rPr>
              <a:t>••• → Налаштування → Акаунт → Блокувати реєстрацію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4">
            <a:alphaModFix/>
          </a:blip>
          <a:srcRect b="37019"/>
          <a:stretch/>
        </p:blipFill>
        <p:spPr>
          <a:xfrm>
            <a:off x="3173075" y="673688"/>
            <a:ext cx="2797855" cy="358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/>
          <p:cNvPicPr preferRelativeResize="0"/>
          <p:nvPr/>
        </p:nvPicPr>
        <p:blipFill rotWithShape="1">
          <a:blip r:embed="rId5">
            <a:alphaModFix/>
          </a:blip>
          <a:srcRect b="42263"/>
          <a:stretch/>
        </p:blipFill>
        <p:spPr>
          <a:xfrm>
            <a:off x="6037200" y="673688"/>
            <a:ext cx="3005226" cy="35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4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288125" y="233525"/>
            <a:ext cx="84888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Рекомендації щодо створення паролів</a:t>
            </a:r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288125" y="1289825"/>
            <a:ext cx="612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97">
                <a:solidFill>
                  <a:srgbClr val="000000"/>
                </a:solidFill>
              </a:rPr>
              <a:t>Надійний пароль повинен бути складним і важким для відгадування. Ось основні характеристики надійного пароля:</a:t>
            </a:r>
            <a:endParaRPr sz="1997">
              <a:solidFill>
                <a:srgbClr val="000000"/>
              </a:solidFill>
            </a:endParaRPr>
          </a:p>
          <a:p>
            <a:pPr marL="457200" lvl="0" indent="-317395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uk" sz="1997">
                <a:solidFill>
                  <a:srgbClr val="000000"/>
                </a:solidFill>
              </a:rPr>
              <a:t>Довжина: рекомендовано не менше 12 символів.</a:t>
            </a:r>
            <a:endParaRPr sz="1997">
              <a:solidFill>
                <a:srgbClr val="000000"/>
              </a:solidFill>
            </a:endParaRPr>
          </a:p>
          <a:p>
            <a:pPr marL="457200" lvl="0" indent="-31739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uk" sz="1997">
                <a:solidFill>
                  <a:srgbClr val="000000"/>
                </a:solidFill>
              </a:rPr>
              <a:t>Різноманітність символів: включати великі та малі літери, цифри та спеціальні символи (наприклад, @, #, $, %).</a:t>
            </a:r>
            <a:endParaRPr sz="1997">
              <a:solidFill>
                <a:srgbClr val="000000"/>
              </a:solidFill>
            </a:endParaRPr>
          </a:p>
          <a:p>
            <a:pPr marL="457200" lvl="0" indent="-31739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uk" sz="1997">
                <a:solidFill>
                  <a:srgbClr val="000000"/>
                </a:solidFill>
              </a:rPr>
              <a:t>Уникання очевидних комбінацій: не використовувати послідовності символів (наприклад, 123456) або загальновідомі слова та фрази.</a:t>
            </a:r>
            <a:endParaRPr sz="1997">
              <a:solidFill>
                <a:srgbClr val="000000"/>
              </a:solidFill>
            </a:endParaRPr>
          </a:p>
          <a:p>
            <a:pPr marL="457200" lvl="0" indent="-31739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uk" sz="1997">
                <a:solidFill>
                  <a:srgbClr val="000000"/>
                </a:solidFill>
              </a:rPr>
              <a:t>Унікальність: кожен обліковий запис повинен мати свій унікальний пароль.</a:t>
            </a:r>
            <a:endParaRPr sz="1997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997">
                <a:solidFill>
                  <a:srgbClr val="000000"/>
                </a:solidFill>
              </a:rPr>
              <a:t>Приклад надійного пароля: </a:t>
            </a:r>
            <a:r>
              <a:rPr lang="uk" sz="1997" u="sng">
                <a:solidFill>
                  <a:schemeClr val="accent1"/>
                </a:solidFill>
              </a:rPr>
              <a:t>T5@x7K!3aP#r9&amp;Lz</a:t>
            </a:r>
            <a:r>
              <a:rPr lang="uk" sz="1997">
                <a:solidFill>
                  <a:srgbClr val="000000"/>
                </a:solidFill>
              </a:rPr>
              <a:t>.</a:t>
            </a:r>
            <a:endParaRPr sz="1997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5925" y="1549950"/>
            <a:ext cx="1828876" cy="182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8" y="739613"/>
            <a:ext cx="4188900" cy="41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319575" y="179925"/>
            <a:ext cx="85596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Другий ступінь захисту - 2FA</a:t>
            </a:r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4636825" y="1181238"/>
            <a:ext cx="4166400" cy="3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chemeClr val="dk1"/>
                </a:solidFill>
              </a:rPr>
              <a:t>2FA, також відома як двофакторна аутентифікація, це так званий другий ступінь захисту, який йде після паролю. Зазвичай у якості двофакторної аутентифікації використовуються: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solidFill>
                  <a:schemeClr val="dk1"/>
                </a:solidFill>
              </a:rPr>
              <a:t>Спеціальний додаток для генерування кодів (Google Authenticator, Microsoft Authenticator, </a:t>
            </a:r>
            <a:r>
              <a:rPr lang="uk" sz="1500">
                <a:solidFill>
                  <a:schemeClr val="dk1"/>
                </a:solidFill>
              </a:rPr>
              <a:t>Authy</a:t>
            </a:r>
            <a:r>
              <a:rPr lang="uk" sz="1100">
                <a:solidFill>
                  <a:schemeClr val="dk1"/>
                </a:solidFill>
              </a:rPr>
              <a:t> </a:t>
            </a:r>
            <a:r>
              <a:rPr lang="uk" sz="1400">
                <a:solidFill>
                  <a:schemeClr val="dk1"/>
                </a:solidFill>
              </a:rPr>
              <a:t>та інші)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solidFill>
                  <a:schemeClr val="dk1"/>
                </a:solidFill>
              </a:rPr>
              <a:t>Одноразові СМС паролі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solidFill>
                  <a:schemeClr val="dk1"/>
                </a:solidFill>
              </a:rPr>
              <a:t>Біометричні дані, такі як відбиток пальця або розпізнавання обличчя</a:t>
            </a:r>
            <a:endParaRPr sz="1400"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pic>
        <p:nvPicPr>
          <p:cNvPr id="251" name="Google Shape;25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8175" y="1843500"/>
            <a:ext cx="1981125" cy="19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6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Другий ступінь захисту - 2FA</a:t>
            </a:r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560475" y="1452325"/>
            <a:ext cx="3303900" cy="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800" b="1">
                <a:solidFill>
                  <a:srgbClr val="000000"/>
                </a:solidFill>
              </a:rPr>
              <a:t>Як це працює?</a:t>
            </a:r>
            <a:endParaRPr sz="1800" b="1">
              <a:solidFill>
                <a:srgbClr val="000000"/>
              </a:solidFill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300425" y="2138675"/>
            <a:ext cx="3894300" cy="2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Введення пароля: </a:t>
            </a:r>
            <a:r>
              <a:rPr lang="uk" dirty="0">
                <a:solidFill>
                  <a:schemeClr val="dk1"/>
                </a:solidFill>
                <a:sym typeface="Roboto"/>
              </a:rPr>
              <a:t>Ви вводите свій звичайний пароль під час входу в обліковий запис.</a:t>
            </a:r>
            <a:endParaRPr dirty="0">
              <a:solidFill>
                <a:schemeClr val="dk1"/>
              </a:solidFill>
              <a:sym typeface="Roboto"/>
            </a:endParaRPr>
          </a:p>
          <a:p>
            <a:pPr algn="just"/>
            <a:r>
              <a:rPr lang="uk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Додатковий код: </a:t>
            </a:r>
            <a:r>
              <a:rPr lang="uk" dirty="0">
                <a:solidFill>
                  <a:schemeClr val="dk1"/>
                </a:solidFill>
                <a:sym typeface="Roboto"/>
              </a:rPr>
              <a:t>Після введення пароля вам надсилається додатковий код через SMS, електронну пошту або генерується спеціальним додатком.</a:t>
            </a:r>
            <a:endParaRPr dirty="0">
              <a:solidFill>
                <a:schemeClr val="dk1"/>
              </a:solidFill>
              <a:sym typeface="Roboto"/>
            </a:endParaRPr>
          </a:p>
          <a:p>
            <a:pPr marL="0" lvl="0" indent="0" algn="just">
              <a:buFont typeface="Arial"/>
              <a:buNone/>
            </a:pPr>
            <a:r>
              <a:rPr lang="uk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Введення коду:</a:t>
            </a:r>
            <a:r>
              <a:rPr lang="uk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uk" dirty="0">
                <a:solidFill>
                  <a:schemeClr val="dk1"/>
                </a:solidFill>
                <a:sym typeface="Roboto"/>
              </a:rPr>
              <a:t>Ви вводите цей код для завершення процесу аутентифікації.</a:t>
            </a:r>
            <a:endParaRPr dirty="0">
              <a:solidFill>
                <a:schemeClr val="dk1"/>
              </a:solidFill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2"/>
          </p:nvPr>
        </p:nvSpPr>
        <p:spPr>
          <a:xfrm>
            <a:off x="4668525" y="2018350"/>
            <a:ext cx="4361400" cy="28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1" dirty="0">
                <a:solidFill>
                  <a:schemeClr val="dk1"/>
                </a:solidFill>
              </a:rPr>
              <a:t>Підвищена безпека: </a:t>
            </a:r>
            <a:r>
              <a:rPr lang="uk" sz="1400" dirty="0">
                <a:solidFill>
                  <a:schemeClr val="dk1"/>
                </a:solidFill>
              </a:rPr>
              <a:t>Навіть якщо зловмисник отримує ваш пароль, йому буде складно отримати доступ до другого фактора.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b="1" dirty="0">
                <a:solidFill>
                  <a:schemeClr val="dk1"/>
                </a:solidFill>
              </a:rPr>
              <a:t>Захист від фішингу: </a:t>
            </a:r>
            <a:r>
              <a:rPr lang="uk" sz="1400" dirty="0">
                <a:solidFill>
                  <a:schemeClr val="dk1"/>
                </a:solidFill>
              </a:rPr>
              <a:t>Навіть якщо ви випадково розкриєте свій пароль на фальшивому сайті, другий фактор захистить ваш обліковий запис.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400" b="1" dirty="0">
                <a:solidFill>
                  <a:schemeClr val="dk1"/>
                </a:solidFill>
              </a:rPr>
              <a:t>Захист від крадіжки паролів:</a:t>
            </a:r>
            <a:r>
              <a:rPr lang="uk" sz="1400" dirty="0">
                <a:solidFill>
                  <a:schemeClr val="dk1"/>
                </a:solidFill>
              </a:rPr>
              <a:t> Навіть якщо ваш пароль буде викрадений, без другого фактора зловмисник не зможе увійти в ваш обліковий запис.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1"/>
          </p:nvPr>
        </p:nvSpPr>
        <p:spPr>
          <a:xfrm>
            <a:off x="4841175" y="1455550"/>
            <a:ext cx="3303900" cy="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800" b="1">
                <a:solidFill>
                  <a:srgbClr val="000000"/>
                </a:solidFill>
              </a:rPr>
              <a:t>Переваги 2FA</a:t>
            </a:r>
            <a:endParaRPr sz="1800" b="1">
              <a:solidFill>
                <a:srgbClr val="000000"/>
              </a:solidFill>
            </a:endParaRPr>
          </a:p>
        </p:txBody>
      </p:sp>
      <p:cxnSp>
        <p:nvCxnSpPr>
          <p:cNvPr id="263" name="Google Shape;263;p36"/>
          <p:cNvCxnSpPr/>
          <p:nvPr/>
        </p:nvCxnSpPr>
        <p:spPr>
          <a:xfrm>
            <a:off x="438775" y="1904275"/>
            <a:ext cx="798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36"/>
          <p:cNvCxnSpPr/>
          <p:nvPr/>
        </p:nvCxnSpPr>
        <p:spPr>
          <a:xfrm rot="10800000">
            <a:off x="4431625" y="2571750"/>
            <a:ext cx="0" cy="186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7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Налаштування 2FA - обліковий запис Google</a:t>
            </a:r>
            <a:endParaRPr/>
          </a:p>
        </p:txBody>
      </p:sp>
      <p:pic>
        <p:nvPicPr>
          <p:cNvPr id="272" name="Google Shape;2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50" y="1410343"/>
            <a:ext cx="4251824" cy="34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 txBox="1"/>
          <p:nvPr/>
        </p:nvSpPr>
        <p:spPr>
          <a:xfrm>
            <a:off x="5017675" y="1675175"/>
            <a:ext cx="3350400" cy="30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Налаштувати двофакторний захист у вашому обліковому записі Google можна зайшовши у: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Налаштування - Безпека - Двоетапна перевірка</a:t>
            </a:r>
            <a:endParaRPr sz="18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8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Налаштування 2FA - обліковий запис Google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</a:rPr>
              <a:t>У цьому розділі є кілька видів двофакторної автентифікації серед яких: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>
                <a:solidFill>
                  <a:schemeClr val="dk1"/>
                </a:solidFill>
              </a:rPr>
              <a:t>Ключі доступу і безпеки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>
                <a:solidFill>
                  <a:schemeClr val="dk1"/>
                </a:solidFill>
              </a:rPr>
              <a:t>Сповіщення від Google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solidFill>
                  <a:schemeClr val="dk1"/>
                </a:solidFill>
              </a:rPr>
              <a:t>Authenticator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solidFill>
                  <a:schemeClr val="dk1"/>
                </a:solidFill>
              </a:rPr>
              <a:t>Номер телефону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solidFill>
                  <a:schemeClr val="dk1"/>
                </a:solidFill>
              </a:rPr>
              <a:t>Резервні коди</a:t>
            </a:r>
            <a:endParaRPr sz="14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>
                <a:solidFill>
                  <a:schemeClr val="dk1"/>
                </a:solidFill>
              </a:rPr>
              <a:t>Всі ці пункти можна і навіть рекомендовано застосувати всі.</a:t>
            </a:r>
            <a:endParaRPr sz="14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400">
                <a:solidFill>
                  <a:schemeClr val="dk1"/>
                </a:solidFill>
              </a:rPr>
              <a:t>Розглянемо пункт </a:t>
            </a:r>
            <a:r>
              <a:rPr lang="uk" sz="1400" b="1">
                <a:solidFill>
                  <a:schemeClr val="dk1"/>
                </a:solidFill>
              </a:rPr>
              <a:t>Authenticator</a:t>
            </a:r>
            <a:endParaRPr sz="1400" b="1">
              <a:solidFill>
                <a:schemeClr val="dk1"/>
              </a:solidFill>
            </a:endParaRPr>
          </a:p>
        </p:txBody>
      </p:sp>
      <p:pic>
        <p:nvPicPr>
          <p:cNvPr id="282" name="Google Shape;2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220841"/>
            <a:ext cx="3940199" cy="353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9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Налаштування 2FA - обліковий запис Google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0" name="Google Shape;2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552875"/>
            <a:ext cx="4807876" cy="18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9"/>
          <p:cNvSpPr txBox="1"/>
          <p:nvPr/>
        </p:nvSpPr>
        <p:spPr>
          <a:xfrm>
            <a:off x="448300" y="3641350"/>
            <a:ext cx="84624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Далі завантажте на ваш смартфон програму автентифікатор та проскануйте QR код, який з’явиться після натискання кнопки </a:t>
            </a:r>
            <a:r>
              <a:rPr lang="uk" sz="1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“Налаштувати засіб автентифікації”</a:t>
            </a:r>
            <a:endParaRPr sz="13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uk" sz="1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uk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 цій програмі для вашого акаунту кожну хвилину буде генеруватись новий шестизначний код, який необхідно буде ввести при новому вході у ваш обліковий запис.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2" name="Google Shape;292;p39"/>
          <p:cNvPicPr preferRelativeResize="0"/>
          <p:nvPr/>
        </p:nvPicPr>
        <p:blipFill rotWithShape="1">
          <a:blip r:embed="rId4">
            <a:alphaModFix/>
          </a:blip>
          <a:srcRect t="6696" b="74245"/>
          <a:stretch/>
        </p:blipFill>
        <p:spPr>
          <a:xfrm>
            <a:off x="5262599" y="1757375"/>
            <a:ext cx="3717101" cy="143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0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0"/>
          <p:cNvSpPr txBox="1">
            <a:spLocks noGrp="1"/>
          </p:cNvSpPr>
          <p:nvPr>
            <p:ph type="title"/>
          </p:nvPr>
        </p:nvSpPr>
        <p:spPr>
          <a:xfrm>
            <a:off x="227675" y="298700"/>
            <a:ext cx="8520600" cy="7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Що робити у випадку інциденту?</a:t>
            </a:r>
            <a:endParaRPr/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1"/>
          </p:nvPr>
        </p:nvSpPr>
        <p:spPr>
          <a:xfrm>
            <a:off x="6114425" y="1278900"/>
            <a:ext cx="2535300" cy="31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</a:rPr>
              <a:t>У випадку особистої електронної пошти: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</a:rPr>
              <a:t>Змініть паролі для входу в обліковий запис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chemeClr val="dk1"/>
                </a:solidFill>
              </a:rPr>
              <a:t>Увімкнути двофакторну аутентифікацію, якщо вона вимкнена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01" name="Google Shape;301;p40"/>
          <p:cNvSpPr txBox="1">
            <a:spLocks noGrp="1"/>
          </p:cNvSpPr>
          <p:nvPr>
            <p:ph type="body" idx="1"/>
          </p:nvPr>
        </p:nvSpPr>
        <p:spPr>
          <a:xfrm>
            <a:off x="3220325" y="1278900"/>
            <a:ext cx="2535300" cy="31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</a:rPr>
              <a:t>У випадку месенджера: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</a:rPr>
              <a:t>Видалити всі сесії активних  підключених пристроїв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chemeClr val="dk1"/>
                </a:solidFill>
              </a:rPr>
              <a:t>Увімкнути двофакторну аутентифікацію, якщо вона вимкнена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dirty="0">
                <a:solidFill>
                  <a:schemeClr val="dk1"/>
                </a:solidFill>
              </a:rPr>
              <a:t>Проінформувати знайомих на особистих сторінках в соціальних мережах про імовірність зламу вашого профілю у певному месенджері (за бажанням)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02" name="Google Shape;302;p40"/>
          <p:cNvSpPr txBox="1">
            <a:spLocks noGrp="1"/>
          </p:cNvSpPr>
          <p:nvPr>
            <p:ph type="body" idx="1"/>
          </p:nvPr>
        </p:nvSpPr>
        <p:spPr>
          <a:xfrm>
            <a:off x="326225" y="1278900"/>
            <a:ext cx="2535300" cy="31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</a:rPr>
              <a:t>У випадку робочої електронної пошти: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</a:rPr>
              <a:t>Повідомити керівника про інцидент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dirty="0">
                <a:solidFill>
                  <a:schemeClr val="dk1"/>
                </a:solidFill>
              </a:rPr>
              <a:t>Звернутись до особи відповідальної за технічну підтримку поштового сервісу з запитом щодо зміни пароля або блокування електронної скриньки</a:t>
            </a:r>
            <a:endParaRPr dirty="0">
              <a:solidFill>
                <a:schemeClr val="dk1"/>
              </a:solidFill>
            </a:endParaRPr>
          </a:p>
        </p:txBody>
      </p:sp>
      <p:cxnSp>
        <p:nvCxnSpPr>
          <p:cNvPr id="303" name="Google Shape;303;p40"/>
          <p:cNvCxnSpPr/>
          <p:nvPr/>
        </p:nvCxnSpPr>
        <p:spPr>
          <a:xfrm>
            <a:off x="3011075" y="1267375"/>
            <a:ext cx="0" cy="3078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4" name="Google Shape;304;p40"/>
          <p:cNvCxnSpPr/>
          <p:nvPr/>
        </p:nvCxnSpPr>
        <p:spPr>
          <a:xfrm>
            <a:off x="5895025" y="1267375"/>
            <a:ext cx="0" cy="3078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Дякую за увагу!</a:t>
            </a:r>
            <a:endParaRPr/>
          </a:p>
        </p:txBody>
      </p:sp>
      <p:sp>
        <p:nvSpPr>
          <p:cNvPr id="310" name="Google Shape;310;p41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1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912901" y="1077450"/>
            <a:ext cx="7231100" cy="40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5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Розсилка фішингових повідомлень відбувається через: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l="20581" r="18636"/>
          <a:stretch/>
        </p:blipFill>
        <p:spPr>
          <a:xfrm>
            <a:off x="5316525" y="1219000"/>
            <a:ext cx="2760501" cy="3224526"/>
          </a:xfrm>
          <a:prstGeom prst="rect">
            <a:avLst/>
          </a:prstGeom>
          <a:noFill/>
          <a:ln>
            <a:noFill/>
          </a:ln>
          <a:effectLst>
            <a:outerShdw blurRad="57150" dist="28575" dir="2700000" algn="bl" rotWithShape="0">
              <a:srgbClr val="000000">
                <a:alpha val="84000"/>
              </a:srgbClr>
            </a:outerShdw>
          </a:effectLst>
        </p:spPr>
      </p:pic>
      <p:sp>
        <p:nvSpPr>
          <p:cNvPr id="70" name="Google Shape;70;p15"/>
          <p:cNvSpPr txBox="1"/>
          <p:nvPr/>
        </p:nvSpPr>
        <p:spPr>
          <a:xfrm>
            <a:off x="1590675" y="1163913"/>
            <a:ext cx="3067200" cy="30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sz="1800">
                <a:solidFill>
                  <a:schemeClr val="dk1"/>
                </a:solidFill>
              </a:rPr>
              <a:t>месенджери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sz="1800">
                <a:solidFill>
                  <a:schemeClr val="dk1"/>
                </a:solidFill>
              </a:rPr>
              <a:t>соціальні мережі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sz="1800">
                <a:solidFill>
                  <a:schemeClr val="dk1"/>
                </a:solidFill>
              </a:rPr>
              <a:t>особисту чи робочу електронну пошту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sz="1800">
                <a:solidFill>
                  <a:schemeClr val="dk1"/>
                </a:solidFill>
              </a:rPr>
              <a:t>СМС розсилку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499" y="2666149"/>
            <a:ext cx="1084675" cy="10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919" y="1077450"/>
            <a:ext cx="867100" cy="7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299" y="1767924"/>
            <a:ext cx="740375" cy="6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324" y="1833151"/>
            <a:ext cx="740375" cy="71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25" y="94375"/>
            <a:ext cx="8520600" cy="10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920"/>
              <a:t>П</a:t>
            </a:r>
            <a:r>
              <a:rPr lang="uk" sz="2020"/>
              <a:t>ерш ніж відкрити вміст листа або ж видалити його, будь ласка, обов’язково поставте собі такі прості запитання:</a:t>
            </a:r>
            <a:endParaRPr sz="202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40452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chemeClr val="dk1"/>
                </a:solidFill>
              </a:rPr>
              <a:t>Від кого надійшов лист? Яка його тема?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chemeClr val="dk1"/>
                </a:solidFill>
              </a:rPr>
              <a:t>Кому надіслано листа? Вам чи відділу, де ви працюєте?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chemeClr val="dk1"/>
                </a:solidFill>
              </a:rPr>
              <a:t>Чи є підозрілі файли?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chemeClr val="dk1"/>
                </a:solidFill>
              </a:rPr>
              <a:t>Текст листа – чи збігається текст листа з його темою?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chemeClr val="dk1"/>
                </a:solidFill>
              </a:rPr>
              <a:t>Про що вас намагаються попросити? Чи маєте ви право це робити?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4498650" y="1505700"/>
            <a:ext cx="43890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chemeClr val="dk1"/>
                </a:solidFill>
              </a:rPr>
              <a:t>Чи є в кінці листа підпис тієї особи, яка начебто писала його вам?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chemeClr val="dk1"/>
                </a:solidFill>
              </a:rPr>
              <a:t>Чи збігається поштова скринька, з якої ви отримали цього листа, з доменним ім’ям тієї організації, що вказана в підписі?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chemeClr val="dk1"/>
                </a:solidFill>
              </a:rPr>
              <a:t>Чи збігається зазначена в підписі листа організація тій, що вказана в темі листа або ж у його тексті?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chemeClr val="dk1"/>
                </a:solidFill>
              </a:rPr>
              <a:t>Чи помічаєте ви грубі граматичні та/або орфографічні помилки в тексті листа?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264525" y="1312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Розглянемо приклад фішингового листа, який надійшов на службову електронну скриньку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25" y="1187575"/>
            <a:ext cx="8232174" cy="395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62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фішингового листа (1)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520825"/>
            <a:ext cx="5180995" cy="14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3775" y="1431301"/>
            <a:ext cx="3168525" cy="160460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264525" y="3276650"/>
            <a:ext cx="82608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/>
              <a:t>Також варто звертати увагу на адреси поштових скриньок, з яких прийшли листи, час та дату відправки, або номери телефонів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фішингового листа (2)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72475"/>
            <a:ext cx="8839199" cy="66770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152400" y="2650375"/>
            <a:ext cx="87663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/>
              <a:t>Подібні повідомлення спрямовані викликати паніку.</a:t>
            </a: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/>
              <a:t>Насправді Адміністрація (НЕ УПРАВЛІННЯ) Держспецзв’язку не може дистанційно відслідковувати наявність вірусного ПЗ на вашому пристрої, і навряд рекомендуватиме програму для очищення кешу в якості антивірусу.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 rot="5400000">
            <a:off x="-1595089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/>
          <p:nvPr/>
        </p:nvSpPr>
        <p:spPr>
          <a:xfrm rot="-2078452">
            <a:off x="6935147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Приклад фішингового листа (3)</a:t>
            </a:r>
            <a:endParaRPr dirty="0"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5150"/>
            <a:ext cx="8839197" cy="106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113075" y="3138000"/>
            <a:ext cx="88392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dirty="0"/>
              <a:t>Зверніть увагу на посилання. Зазвичай подібні посилання завантажують на ваш пристрій вірусне програмне забезпечення, тому не переходьте за ними. Посилання, вказане у тексті повідомлення веде на неофіційне джерело для завантаження файлу та містить небезпечний файл.</a:t>
            </a: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/>
          <p:nvPr/>
        </p:nvSpPr>
        <p:spPr>
          <a:xfrm rot="5400000">
            <a:off x="-1618683" y="443642"/>
            <a:ext cx="3204000" cy="31803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/>
          <p:nvPr/>
        </p:nvSpPr>
        <p:spPr>
          <a:xfrm rot="-2078452">
            <a:off x="6911553" y="3101500"/>
            <a:ext cx="3204084" cy="318036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25" y="141575"/>
            <a:ext cx="8520600" cy="9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020" dirty="0"/>
              <a:t>Перш ніж відкривати документ або переходити за посиланням, ви можете без</a:t>
            </a:r>
            <a:r>
              <a:rPr lang="uk-UA" sz="2020" dirty="0"/>
              <a:t>коштовно</a:t>
            </a:r>
            <a:r>
              <a:rPr lang="uk" sz="2020" dirty="0"/>
              <a:t> та швидко перевірити їх на публічних сервісах:</a:t>
            </a:r>
            <a:endParaRPr sz="2020"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217325" y="3464000"/>
            <a:ext cx="8520600" cy="14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 b="1" u="sng">
                <a:solidFill>
                  <a:schemeClr val="hlink"/>
                </a:solidFill>
                <a:hlinkClick r:id="rId3"/>
              </a:rPr>
              <a:t>https://virustotal.com/ </a:t>
            </a:r>
            <a:r>
              <a:rPr lang="uk"/>
              <a:t>— </a:t>
            </a:r>
            <a:r>
              <a:rPr lang="uk">
                <a:solidFill>
                  <a:schemeClr val="dk1"/>
                </a:solidFill>
              </a:rPr>
              <a:t>перевірка файлів різних типів багатьма антивірусами;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 b="1" u="sng">
                <a:solidFill>
                  <a:schemeClr val="hlink"/>
                </a:solidFill>
                <a:hlinkClick r:id="rId4"/>
              </a:rPr>
              <a:t>https://iris-h.malwageddon.com/submit</a:t>
            </a:r>
            <a:r>
              <a:rPr lang="uk"/>
              <a:t> — </a:t>
            </a:r>
            <a:r>
              <a:rPr lang="uk">
                <a:solidFill>
                  <a:schemeClr val="dk1"/>
                </a:solidFill>
              </a:rPr>
              <a:t>перевірка документів MS Office;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 b="1" u="sng">
                <a:solidFill>
                  <a:schemeClr val="hlink"/>
                </a:solidFill>
                <a:hlinkClick r:id="rId5"/>
              </a:rPr>
              <a:t>https://cape.contextis.com/submit/</a:t>
            </a:r>
            <a:r>
              <a:rPr lang="uk"/>
              <a:t> — </a:t>
            </a:r>
            <a:r>
              <a:rPr lang="uk">
                <a:solidFill>
                  <a:schemeClr val="dk1"/>
                </a:solidFill>
              </a:rPr>
              <a:t>аналіз файлів;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 b="1" u="sng">
                <a:solidFill>
                  <a:schemeClr val="hlink"/>
                </a:solidFill>
                <a:hlinkClick r:id="rId6"/>
              </a:rPr>
              <a:t>https://urlscan.io/</a:t>
            </a:r>
            <a:r>
              <a:rPr lang="uk"/>
              <a:t> — </a:t>
            </a:r>
            <a:r>
              <a:rPr lang="uk">
                <a:solidFill>
                  <a:schemeClr val="dk1"/>
                </a:solidFill>
              </a:rPr>
              <a:t>перевірка URL на шкідливий вміст.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7">
            <a:alphaModFix/>
          </a:blip>
          <a:srcRect l="823" t="-1874" b="4246"/>
          <a:stretch/>
        </p:blipFill>
        <p:spPr>
          <a:xfrm>
            <a:off x="949574" y="1124675"/>
            <a:ext cx="6939950" cy="22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1362</Words>
  <Application>Microsoft Office PowerPoint</Application>
  <PresentationFormat>Екран (16:9)</PresentationFormat>
  <Paragraphs>123</Paragraphs>
  <Slides>29</Slides>
  <Notes>29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2" baseType="lpstr">
      <vt:lpstr>Arial</vt:lpstr>
      <vt:lpstr>Roboto</vt:lpstr>
      <vt:lpstr>Simple Light</vt:lpstr>
      <vt:lpstr>Безпека облікових даних:  електронна пошта, месенджери, соціальні мережі</vt:lpstr>
      <vt:lpstr>Фішинг це?</vt:lpstr>
      <vt:lpstr>Розсилка фішингових повідомлень відбувається через:</vt:lpstr>
      <vt:lpstr>Перш ніж відкрити вміст листа або ж видалити його, будь ласка, обов’язково поставте собі такі прості запитання:</vt:lpstr>
      <vt:lpstr>Розглянемо приклад фішингового листа, який надійшов на службову електронну скриньку</vt:lpstr>
      <vt:lpstr>Приклад фішингового листа (1) </vt:lpstr>
      <vt:lpstr>Приклад фішингового листа (2) </vt:lpstr>
      <vt:lpstr>Приклад фішингового листа (3)</vt:lpstr>
      <vt:lpstr>Перш ніж відкривати документ або переходити за посиланням, ви можете безкоштовно та швидко перевірити їх на публічних сервісах:</vt:lpstr>
      <vt:lpstr>Захист месенджерів</vt:lpstr>
      <vt:lpstr>10 правил захисту месенджерів</vt:lpstr>
      <vt:lpstr>10 правил захисту месенджерів</vt:lpstr>
      <vt:lpstr>Рейтинг захищеності месенджерів зроблений компанією Molfar </vt:lpstr>
      <vt:lpstr>Захист месенджерів</vt:lpstr>
      <vt:lpstr>Захист месенджерів - приклади шахрайства </vt:lpstr>
      <vt:lpstr>Приклади фішингових посилань</vt:lpstr>
      <vt:lpstr>Приклади фішингу - Facebook</vt:lpstr>
      <vt:lpstr>Захист месенджерів - налаштування конфіденційності | Telegram</vt:lpstr>
      <vt:lpstr>Захист месенджерів - налаштування конфіденційності | Viber</vt:lpstr>
      <vt:lpstr>Захист месенджерів - налаштування конфіденційності | WhatsApp</vt:lpstr>
      <vt:lpstr>Захист месенджерів - налаштування конфіденційності | Signal</vt:lpstr>
      <vt:lpstr>Рекомендації щодо створення паролів</vt:lpstr>
      <vt:lpstr>Другий ступінь захисту - 2FA</vt:lpstr>
      <vt:lpstr>Другий ступінь захисту - 2FA</vt:lpstr>
      <vt:lpstr>Налаштування 2FA - обліковий запис Google</vt:lpstr>
      <vt:lpstr>Налаштування 2FA - обліковий запис Google </vt:lpstr>
      <vt:lpstr>Налаштування 2FA - обліковий запис Google  </vt:lpstr>
      <vt:lpstr>Що робити у випадку інциденту?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облікових даних  електронна пошта, месенджери, соціальні мережі</dc:title>
  <dc:creator>Тернопільська РДА</dc:creator>
  <cp:lastModifiedBy>Світлана Миколаївна</cp:lastModifiedBy>
  <cp:revision>9</cp:revision>
  <dcterms:modified xsi:type="dcterms:W3CDTF">2024-08-02T09:27:08Z</dcterms:modified>
</cp:coreProperties>
</file>